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57" r:id="rId2"/>
    <p:sldId id="274" r:id="rId3"/>
    <p:sldId id="368" r:id="rId4"/>
    <p:sldId id="387" r:id="rId5"/>
    <p:sldId id="304" r:id="rId6"/>
    <p:sldId id="353" r:id="rId7"/>
    <p:sldId id="354" r:id="rId8"/>
    <p:sldId id="313" r:id="rId9"/>
    <p:sldId id="382" r:id="rId10"/>
    <p:sldId id="352" r:id="rId11"/>
    <p:sldId id="381" r:id="rId12"/>
    <p:sldId id="383" r:id="rId13"/>
    <p:sldId id="343" r:id="rId14"/>
    <p:sldId id="344" r:id="rId15"/>
    <p:sldId id="346" r:id="rId16"/>
    <p:sldId id="345" r:id="rId17"/>
    <p:sldId id="347" r:id="rId18"/>
    <p:sldId id="348" r:id="rId19"/>
    <p:sldId id="362" r:id="rId20"/>
    <p:sldId id="340" r:id="rId21"/>
    <p:sldId id="341" r:id="rId22"/>
    <p:sldId id="364" r:id="rId23"/>
    <p:sldId id="360" r:id="rId24"/>
    <p:sldId id="327" r:id="rId25"/>
    <p:sldId id="379" r:id="rId26"/>
    <p:sldId id="376" r:id="rId27"/>
    <p:sldId id="377" r:id="rId28"/>
    <p:sldId id="378" r:id="rId29"/>
    <p:sldId id="380" r:id="rId30"/>
    <p:sldId id="372" r:id="rId31"/>
    <p:sldId id="384" r:id="rId32"/>
    <p:sldId id="395" r:id="rId33"/>
    <p:sldId id="394" r:id="rId34"/>
    <p:sldId id="324" r:id="rId35"/>
    <p:sldId id="325" r:id="rId36"/>
    <p:sldId id="301" r:id="rId37"/>
    <p:sldId id="385" r:id="rId38"/>
    <p:sldId id="359" r:id="rId39"/>
    <p:sldId id="391" r:id="rId40"/>
    <p:sldId id="322" r:id="rId41"/>
  </p:sldIdLst>
  <p:sldSz cx="12192000" cy="6858000"/>
  <p:notesSz cx="6858000" cy="9144000"/>
  <p:embeddedFontLst>
    <p:embeddedFont>
      <p:font typeface="1훈하얀고양이 R" panose="02020603020101020101" pitchFamily="18" charset="-127"/>
      <p:regular r:id="rId42"/>
    </p:embeddedFont>
    <p:embeddedFont>
      <p:font typeface="Cambria Math" panose="02040503050406030204" pitchFamily="18" charset="0"/>
      <p:regular r:id="rId43"/>
    </p:embeddedFont>
    <p:embeddedFont>
      <p:font typeface="THE왼손잡이" panose="02020603020101020101" pitchFamily="18" charset="-127"/>
      <p:regular r:id="rId44"/>
    </p:embeddedFont>
    <p:embeddedFont>
      <p:font typeface="THE정고딕120" panose="02020603020101020101" pitchFamily="18" charset="-127"/>
      <p:regular r:id="rId45"/>
    </p:embeddedFont>
    <p:embeddedFont>
      <p:font typeface="THE정고딕130" panose="02020603020101020101" pitchFamily="18" charset="-127"/>
      <p:regular r:id="rId46"/>
    </p:embeddedFont>
    <p:embeddedFont>
      <p:font typeface="THE정고딕140" panose="02020603020101020101" pitchFamily="18" charset="-127"/>
      <p:regular r:id="rId47"/>
    </p:embeddedFont>
    <p:embeddedFont>
      <p:font typeface="Tw Cen MT Condensed Extra Bold" panose="020B0803020202020204" pitchFamily="34" charset="0"/>
      <p:regular r:id="rId48"/>
    </p:embeddedFont>
    <p:embeddedFont>
      <p:font typeface="나눔바른고딕" panose="020B0603020101020101" pitchFamily="50" charset="-127"/>
      <p:regular r:id="rId49"/>
      <p:bold r:id="rId50"/>
    </p:embeddedFont>
    <p:embeddedFont>
      <p:font typeface="나눔바른고딕OTF Light" panose="02000303000000000000" pitchFamily="50" charset="-127"/>
      <p:regular r:id="rId51"/>
    </p:embeddedFont>
    <p:embeddedFont>
      <p:font typeface="나눔바른고딕OTF UltraLight" panose="00000300000000000000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조선일보명조" panose="02030304000000000000" pitchFamily="18" charset="-127"/>
      <p:regular r:id="rId55"/>
    </p:embeddedFont>
    <p:embeddedFont>
      <p:font typeface="타이포_쌍문동 B" panose="02020803020101020101" pitchFamily="18" charset="-127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7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15366733734843"/>
          <c:y val="4.4886995302449023E-2"/>
          <c:w val="0.78099755815042837"/>
          <c:h val="0.91022600939510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THE정고딕130" panose="02020603020101020101" pitchFamily="18" charset="-127"/>
                    <a:ea typeface="THE정고딕13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넷플릭스</c:v>
                </c:pt>
                <c:pt idx="1">
                  <c:v>웨이브</c:v>
                </c:pt>
                <c:pt idx="2">
                  <c:v>티빙</c:v>
                </c:pt>
                <c:pt idx="3">
                  <c:v>왓챠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637.5</c:v>
                </c:pt>
                <c:pt idx="1">
                  <c:v>344.2</c:v>
                </c:pt>
                <c:pt idx="2">
                  <c:v>241</c:v>
                </c:pt>
                <c:pt idx="3">
                  <c:v>92.6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C8-4DAC-BBB4-4F505F9AFF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74134873800776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C8-4DAC-BBB4-4F505F9AFF9E}"/>
                </c:ext>
              </c:extLst>
            </c:dLbl>
            <c:dLbl>
              <c:idx val="1"/>
              <c:layout>
                <c:manualLayout>
                  <c:x val="2.199240448153172E-3"/>
                  <c:y val="-7.74134873800776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C8-4DAC-BBB4-4F505F9AFF9E}"/>
                </c:ext>
              </c:extLst>
            </c:dLbl>
            <c:dLbl>
              <c:idx val="2"/>
              <c:layout>
                <c:manualLayout>
                  <c:x val="2.1992404481532527E-3"/>
                  <c:y val="-3.870674369003919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C8-4DAC-BBB4-4F505F9AFF9E}"/>
                </c:ext>
              </c:extLst>
            </c:dLbl>
            <c:dLbl>
              <c:idx val="3"/>
              <c:layout>
                <c:manualLayout>
                  <c:x val="-8.7969617926130315E-3"/>
                  <c:y val="-7.741348738007757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C8-4DAC-BBB4-4F505F9AFF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넷플릭스</c:v>
                </c:pt>
                <c:pt idx="1">
                  <c:v>웨이브</c:v>
                </c:pt>
                <c:pt idx="2">
                  <c:v>티빙</c:v>
                </c:pt>
                <c:pt idx="3">
                  <c:v>왓챠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332</c:v>
                </c:pt>
                <c:pt idx="1">
                  <c:v>281.5</c:v>
                </c:pt>
                <c:pt idx="2">
                  <c:v>151.19999999999999</c:v>
                </c:pt>
                <c:pt idx="3">
                  <c:v>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0C8-4DAC-BBB4-4F505F9AF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20595039"/>
        <c:axId val="420595455"/>
      </c:barChart>
      <c:catAx>
        <c:axId val="4205950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0595455"/>
        <c:crosses val="autoZero"/>
        <c:auto val="1"/>
        <c:lblAlgn val="ctr"/>
        <c:lblOffset val="100"/>
        <c:noMultiLvlLbl val="0"/>
      </c:catAx>
      <c:valAx>
        <c:axId val="4205954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0595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C5C-4F52-AF5F-FA046C8541C5}"/>
              </c:ext>
            </c:extLst>
          </c:dPt>
          <c:dPt>
            <c:idx val="1"/>
            <c:bubble3D val="0"/>
            <c:explosion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5C-4F52-AF5F-FA046C8541C5}"/>
              </c:ext>
            </c:extLst>
          </c:dPt>
          <c:dLbls>
            <c:dLbl>
              <c:idx val="0"/>
              <c:layout>
                <c:manualLayout>
                  <c:x val="-0.17113368558227463"/>
                  <c:y val="0.131033023873131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THE정고딕130" panose="02020603020101020101" pitchFamily="18" charset="-127"/>
                      <a:ea typeface="THE정고딕13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C5C-4F52-AF5F-FA046C8541C5}"/>
                </c:ext>
              </c:extLst>
            </c:dLbl>
            <c:dLbl>
              <c:idx val="1"/>
              <c:layout>
                <c:manualLayout>
                  <c:x val="0.21200428921007042"/>
                  <c:y val="-0.129123719254429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THE정고딕130" panose="02020603020101020101" pitchFamily="18" charset="-127"/>
                      <a:ea typeface="THE정고딕13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5C-4F52-AF5F-FA046C854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THE정고딕130" panose="02020603020101020101" pitchFamily="18" charset="-127"/>
                    <a:ea typeface="THE정고딕13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Sheet1!$B$2:$B$3</c:f>
              <c:numCache>
                <c:formatCode>0.0%</c:formatCode>
                <c:ptCount val="2"/>
                <c:pt idx="0">
                  <c:v>0.371</c:v>
                </c:pt>
                <c:pt idx="1">
                  <c:v>0.68200000000000005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C-4F52-AF5F-FA046C8541C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(분)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C-4C22-A58D-754A2A5A3F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0414346672772807E-3"/>
                  <c:y val="6.264879087833605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HE정고딕120" panose="02020603020101020101" pitchFamily="18" charset="-127"/>
                      <a:ea typeface="THE정고딕12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738338801822034E-2"/>
                      <c:h val="0.234369619973421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158C-4C22-A58D-754A2A5A3F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(분)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C-4C22-A58D-754A2A5A3F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9016127"/>
        <c:axId val="109012799"/>
      </c:barChart>
      <c:catAx>
        <c:axId val="10901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012799"/>
        <c:crosses val="autoZero"/>
        <c:auto val="1"/>
        <c:lblAlgn val="ctr"/>
        <c:lblOffset val="100"/>
        <c:noMultiLvlLbl val="0"/>
      </c:catAx>
      <c:valAx>
        <c:axId val="1090127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9016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8442307361181E-2"/>
          <c:y val="9.2948961322802781E-2"/>
          <c:w val="0.94594522436504502"/>
          <c:h val="0.7443903563622923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22-437D-AE4E-7721D09227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22-437D-AE4E-7721D0922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1275839"/>
        <c:axId val="261279999"/>
      </c:barChart>
      <c:catAx>
        <c:axId val="26127583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1279999"/>
        <c:crosses val="autoZero"/>
        <c:auto val="1"/>
        <c:lblAlgn val="ctr"/>
        <c:lblOffset val="100"/>
        <c:noMultiLvlLbl val="0"/>
      </c:catAx>
      <c:valAx>
        <c:axId val="26127999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6127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0.0%</c:formatCode>
                <c:ptCount val="1"/>
                <c:pt idx="0">
                  <c:v>0.124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AA-4292-80C2-198931BF6C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0.0%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AA-4292-80C2-198931BF6C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99223871"/>
        <c:axId val="399213471"/>
      </c:barChart>
      <c:catAx>
        <c:axId val="3992238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9213471"/>
        <c:crosses val="autoZero"/>
        <c:auto val="1"/>
        <c:lblAlgn val="ctr"/>
        <c:lblOffset val="100"/>
        <c:noMultiLvlLbl val="0"/>
      </c:catAx>
      <c:valAx>
        <c:axId val="399213471"/>
        <c:scaling>
          <c:orientation val="minMax"/>
        </c:scaling>
        <c:delete val="1"/>
        <c:axPos val="b"/>
        <c:numFmt formatCode="0.0%" sourceLinked="1"/>
        <c:majorTickMark val="none"/>
        <c:minorTickMark val="none"/>
        <c:tickLblPos val="nextTo"/>
        <c:crossAx val="399223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173666841122175E-2"/>
          <c:y val="0.14158577742994499"/>
          <c:w val="0.94432446772985268"/>
          <c:h val="0.762087676713961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비상업용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00이전</c:v>
                </c:pt>
                <c:pt idx="2">
                  <c:v>02</c:v>
                </c:pt>
                <c:pt idx="4">
                  <c:v>04</c:v>
                </c:pt>
                <c:pt idx="6">
                  <c:v>06</c:v>
                </c:pt>
                <c:pt idx="8">
                  <c:v>08</c:v>
                </c:pt>
                <c:pt idx="10">
                  <c:v>10</c:v>
                </c:pt>
                <c:pt idx="12">
                  <c:v>12</c:v>
                </c:pt>
                <c:pt idx="14">
                  <c:v>14</c:v>
                </c:pt>
                <c:pt idx="16">
                  <c:v>16</c:v>
                </c:pt>
                <c:pt idx="18">
                  <c:v>18</c:v>
                </c:pt>
                <c:pt idx="19">
                  <c:v>19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42</c:v>
                </c:pt>
                <c:pt idx="1">
                  <c:v>44</c:v>
                </c:pt>
                <c:pt idx="2">
                  <c:v>46</c:v>
                </c:pt>
                <c:pt idx="3">
                  <c:v>49</c:v>
                </c:pt>
                <c:pt idx="4">
                  <c:v>52</c:v>
                </c:pt>
                <c:pt idx="5">
                  <c:v>56</c:v>
                </c:pt>
                <c:pt idx="6">
                  <c:v>60</c:v>
                </c:pt>
                <c:pt idx="7">
                  <c:v>66</c:v>
                </c:pt>
                <c:pt idx="8">
                  <c:v>74</c:v>
                </c:pt>
                <c:pt idx="9">
                  <c:v>78</c:v>
                </c:pt>
                <c:pt idx="10">
                  <c:v>82</c:v>
                </c:pt>
                <c:pt idx="11">
                  <c:v>86</c:v>
                </c:pt>
                <c:pt idx="12">
                  <c:v>87</c:v>
                </c:pt>
                <c:pt idx="13">
                  <c:v>93</c:v>
                </c:pt>
                <c:pt idx="14">
                  <c:v>95</c:v>
                </c:pt>
                <c:pt idx="15">
                  <c:v>103</c:v>
                </c:pt>
                <c:pt idx="16">
                  <c:v>108</c:v>
                </c:pt>
                <c:pt idx="17">
                  <c:v>112</c:v>
                </c:pt>
                <c:pt idx="18">
                  <c:v>114</c:v>
                </c:pt>
                <c:pt idx="19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4-4A8B-B654-5940FB82C3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상업용(일반)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00이전</c:v>
                </c:pt>
                <c:pt idx="2">
                  <c:v>02</c:v>
                </c:pt>
                <c:pt idx="4">
                  <c:v>04</c:v>
                </c:pt>
                <c:pt idx="6">
                  <c:v>06</c:v>
                </c:pt>
                <c:pt idx="8">
                  <c:v>08</c:v>
                </c:pt>
                <c:pt idx="10">
                  <c:v>10</c:v>
                </c:pt>
                <c:pt idx="12">
                  <c:v>12</c:v>
                </c:pt>
                <c:pt idx="14">
                  <c:v>14</c:v>
                </c:pt>
                <c:pt idx="16">
                  <c:v>16</c:v>
                </c:pt>
                <c:pt idx="18">
                  <c:v>18</c:v>
                </c:pt>
                <c:pt idx="19">
                  <c:v>19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5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11</c:v>
                </c:pt>
                <c:pt idx="7">
                  <c:v>11</c:v>
                </c:pt>
                <c:pt idx="8">
                  <c:v>12</c:v>
                </c:pt>
                <c:pt idx="9">
                  <c:v>14</c:v>
                </c:pt>
                <c:pt idx="10">
                  <c:v>16</c:v>
                </c:pt>
                <c:pt idx="11">
                  <c:v>17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21</c:v>
                </c:pt>
                <c:pt idx="18">
                  <c:v>21</c:v>
                </c:pt>
                <c:pt idx="1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74-4A8B-B654-5940FB82C3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상업용(통신)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Sheet1!$A$2:$A$21</c:f>
              <c:strCache>
                <c:ptCount val="20"/>
                <c:pt idx="0">
                  <c:v>00이전</c:v>
                </c:pt>
                <c:pt idx="2">
                  <c:v>02</c:v>
                </c:pt>
                <c:pt idx="4">
                  <c:v>04</c:v>
                </c:pt>
                <c:pt idx="6">
                  <c:v>06</c:v>
                </c:pt>
                <c:pt idx="8">
                  <c:v>08</c:v>
                </c:pt>
                <c:pt idx="10">
                  <c:v>10</c:v>
                </c:pt>
                <c:pt idx="12">
                  <c:v>12</c:v>
                </c:pt>
                <c:pt idx="14">
                  <c:v>14</c:v>
                </c:pt>
                <c:pt idx="16">
                  <c:v>16</c:v>
                </c:pt>
                <c:pt idx="18">
                  <c:v>18</c:v>
                </c:pt>
                <c:pt idx="19">
                  <c:v>19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6</c:v>
                </c:pt>
                <c:pt idx="1">
                  <c:v>8</c:v>
                </c:pt>
                <c:pt idx="2">
                  <c:v>9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12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14</c:v>
                </c:pt>
                <c:pt idx="11">
                  <c:v>15</c:v>
                </c:pt>
                <c:pt idx="12">
                  <c:v>16</c:v>
                </c:pt>
                <c:pt idx="13">
                  <c:v>16</c:v>
                </c:pt>
                <c:pt idx="14">
                  <c:v>16</c:v>
                </c:pt>
                <c:pt idx="15">
                  <c:v>19</c:v>
                </c:pt>
                <c:pt idx="16">
                  <c:v>20</c:v>
                </c:pt>
                <c:pt idx="17">
                  <c:v>20</c:v>
                </c:pt>
                <c:pt idx="18">
                  <c:v>20</c:v>
                </c:pt>
                <c:pt idx="1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74-4A8B-B654-5940FB82C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79230880"/>
        <c:axId val="1679229216"/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통합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Sheet1!$A$2:$A$21</c:f>
              <c:strCache>
                <c:ptCount val="20"/>
                <c:pt idx="0">
                  <c:v>00이전</c:v>
                </c:pt>
                <c:pt idx="2">
                  <c:v>02</c:v>
                </c:pt>
                <c:pt idx="4">
                  <c:v>04</c:v>
                </c:pt>
                <c:pt idx="6">
                  <c:v>06</c:v>
                </c:pt>
                <c:pt idx="8">
                  <c:v>08</c:v>
                </c:pt>
                <c:pt idx="10">
                  <c:v>10</c:v>
                </c:pt>
                <c:pt idx="12">
                  <c:v>12</c:v>
                </c:pt>
                <c:pt idx="14">
                  <c:v>14</c:v>
                </c:pt>
                <c:pt idx="16">
                  <c:v>16</c:v>
                </c:pt>
                <c:pt idx="18">
                  <c:v>18</c:v>
                </c:pt>
                <c:pt idx="19">
                  <c:v>19</c:v>
                </c:pt>
              </c:strCache>
            </c:strRef>
          </c:cat>
          <c:val>
            <c:numRef>
              <c:f>Sheet1!$E$2:$E$21</c:f>
              <c:numCache>
                <c:formatCode>General</c:formatCode>
                <c:ptCount val="20"/>
                <c:pt idx="0">
                  <c:v>53</c:v>
                </c:pt>
                <c:pt idx="1">
                  <c:v>61</c:v>
                </c:pt>
                <c:pt idx="2">
                  <c:v>65</c:v>
                </c:pt>
                <c:pt idx="3">
                  <c:v>68</c:v>
                </c:pt>
                <c:pt idx="4">
                  <c:v>71</c:v>
                </c:pt>
                <c:pt idx="5">
                  <c:v>75</c:v>
                </c:pt>
                <c:pt idx="6">
                  <c:v>83</c:v>
                </c:pt>
                <c:pt idx="7">
                  <c:v>89</c:v>
                </c:pt>
                <c:pt idx="8">
                  <c:v>99</c:v>
                </c:pt>
                <c:pt idx="9">
                  <c:v>106</c:v>
                </c:pt>
                <c:pt idx="10">
                  <c:v>112</c:v>
                </c:pt>
                <c:pt idx="11">
                  <c:v>118</c:v>
                </c:pt>
                <c:pt idx="12">
                  <c:v>122</c:v>
                </c:pt>
                <c:pt idx="13">
                  <c:v>128</c:v>
                </c:pt>
                <c:pt idx="14">
                  <c:v>130</c:v>
                </c:pt>
                <c:pt idx="15">
                  <c:v>142</c:v>
                </c:pt>
                <c:pt idx="16">
                  <c:v>149</c:v>
                </c:pt>
                <c:pt idx="17">
                  <c:v>153</c:v>
                </c:pt>
                <c:pt idx="18">
                  <c:v>155</c:v>
                </c:pt>
                <c:pt idx="19">
                  <c:v>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A74-4A8B-B654-5940FB82C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9230880"/>
        <c:axId val="1679229216"/>
      </c:lineChart>
      <c:catAx>
        <c:axId val="167923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defRPr>
            </a:pPr>
            <a:endParaRPr lang="ko-KR"/>
          </a:p>
        </c:txPr>
        <c:crossAx val="1679229216"/>
        <c:crosses val="autoZero"/>
        <c:auto val="1"/>
        <c:lblAlgn val="ctr"/>
        <c:lblOffset val="100"/>
        <c:noMultiLvlLbl val="0"/>
      </c:catAx>
      <c:valAx>
        <c:axId val="1679229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923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321064753947916E-4"/>
          <c:y val="0.12742719968695052"/>
          <c:w val="0.73807403273809524"/>
          <c:h val="5.97845945197942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FC86-473B-4DA2-B9B6-E9FC099C0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662A4D-F4A7-44B0-8A29-56235C3F1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10533-1D57-440F-B330-5251138B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FB4332-E7C2-4618-8C2D-A337DF50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2A898-B38A-4200-99B4-E2B08927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8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393A4-8FB3-4E41-83D8-356B5170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18222E-E1A3-462D-B72E-585924727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C5339D-4DBA-4F68-AAC5-0B646B04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0E81F-82DC-43CC-A2FE-24E84153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FAFE3-B545-468B-B7C2-323D66AE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3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2A41A3-F458-4DC7-95AB-94A3EFF68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CF7DEE-91AD-4760-BC6C-F672E77B1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28BDD-136C-4A2F-97A4-C84C44FF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EA1E9-C55C-42AD-A60B-0C126E9E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A1383-687B-4F62-8327-C3D1422A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7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C8A14-7A54-4A4B-AC11-127DD225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17342-CD22-4695-A647-E9D4033FF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D4894-905F-4048-8DAA-27B43916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39AA4-DC2B-48A1-A412-5BE5C810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ABD0A-7711-4E21-ADC9-66438345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10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0416F-59CB-4D46-81C9-D0E20148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DEF327-3142-4DB0-9A76-97626BF40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80941-F69D-433A-8BD6-DA4619D5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659E84-1E4C-4839-B994-DF507F5C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1B55FC-86A8-49E4-A090-D2BB22F5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56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915FB-5777-454D-BDDD-08EC86EB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912D9-024A-400B-90BD-22E90E704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9E989-3E1A-47CC-B8F2-6F484B8B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6A76C2-AE4A-4899-8F41-018C5957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DEDBF4-623E-4354-B9A0-C54786E6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5C85F4-54CF-45E8-A3DB-F7ECDDA2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2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4FAD-D8FF-419F-A7BB-C6332E16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0E05F-8EFF-4B9A-BC51-00E39FC46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DC8C2-5C51-4DC5-A5E7-4D7AF1D55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B19D8-02D0-4A71-83C0-E572A037B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31522D-4DA1-4EE6-9DD7-7B4898A79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026438-438B-4077-A943-7BAC7F6D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EB3706-0E53-41A8-A23F-804C78A4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4FDBD0-C1E6-49E3-A641-6A17DB7A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3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18538-46FB-4D6F-8F72-CA3A1916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E2AD73-39C5-4D15-8F74-41AF2943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E9DF13-DEC0-465A-8C8B-9E4A6C4B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0951C9-02B5-46A9-85B0-011E05C7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9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F22853-03F8-438B-8B2E-51EA6371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853C3B-B318-4573-8286-05294022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F159D-629D-4717-9738-3CB21C8C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7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56DE0-D00A-4D80-B80D-2143AF778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D2506-B70E-448C-8D15-6799B11D5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1E8FDD-0DF5-4E15-A301-9486C42CA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AFE09-DB51-47D1-A40D-10D45056D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ECF0-6CEC-4CE4-A88D-77757263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8F28D-7E66-4A38-A74C-46E40A44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6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94F6D-2131-4B17-AC6A-74DF8829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9E7FE7-534F-4451-95D8-507DA89D4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17EB0-3048-4F4B-9635-BADF0DAAB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BF67F-4717-422D-BA5B-D828401F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C2290-739A-493D-9F91-2336BFC6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D1CE5-3904-4703-92A2-C039B496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09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E2EEB2-4F8C-43E1-8131-3E5F0048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3F1C25-1A27-4D84-854C-F44BA3FD2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FF1C6-C5E4-4CF5-AE7E-F18AFDDCC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44D50-0B2F-4166-92AA-BD4731CA909F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1237B-FB0C-4BFC-8F3A-CF4604D3F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3D9E9-6DE5-4293-A052-1E8E21BCE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A42E3-FD92-43B6-8DE6-7E6478E8D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3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microsoft.com/office/2007/relationships/hdphoto" Target="../media/hdphoto3.wdp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10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10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0.png"/><Relationship Id="rId7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1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2E30F3-1483-4420-BF87-14650C9A7B34}"/>
              </a:ext>
            </a:extLst>
          </p:cNvPr>
          <p:cNvSpPr/>
          <p:nvPr/>
        </p:nvSpPr>
        <p:spPr>
          <a:xfrm>
            <a:off x="152399" y="152400"/>
            <a:ext cx="11878235" cy="656216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6473F-E59A-4C4A-880A-D02F94FDE8AC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AB8C2-B213-4B1A-86F4-D4334F314358}"/>
              </a:ext>
            </a:extLst>
          </p:cNvPr>
          <p:cNvSpPr txBox="1"/>
          <p:nvPr/>
        </p:nvSpPr>
        <p:spPr>
          <a:xfrm>
            <a:off x="654424" y="41963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Python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기반 데이터 분석 프로젝트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5B4D80-B471-49E6-A7BD-8DBC2FF3E06B}"/>
              </a:ext>
            </a:extLst>
          </p:cNvPr>
          <p:cNvSpPr>
            <a:spLocks/>
          </p:cNvSpPr>
          <p:nvPr/>
        </p:nvSpPr>
        <p:spPr>
          <a:xfrm>
            <a:off x="7646311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3405B-9488-4819-A4D7-2BCD7D90E108}"/>
              </a:ext>
            </a:extLst>
          </p:cNvPr>
          <p:cNvSpPr txBox="1"/>
          <p:nvPr/>
        </p:nvSpPr>
        <p:spPr>
          <a:xfrm>
            <a:off x="7856177" y="419637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유튜브 프리미엄은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못참조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541915-756D-4712-A7C1-7BC85D26708F}"/>
              </a:ext>
            </a:extLst>
          </p:cNvPr>
          <p:cNvSpPr>
            <a:spLocks/>
          </p:cNvSpPr>
          <p:nvPr/>
        </p:nvSpPr>
        <p:spPr>
          <a:xfrm>
            <a:off x="9913413" y="486137"/>
            <a:ext cx="144000" cy="144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F5D9A-9C44-4AC6-BEBC-06F29547AE50}"/>
              </a:ext>
            </a:extLst>
          </p:cNvPr>
          <p:cNvSpPr txBox="1"/>
          <p:nvPr/>
        </p:nvSpPr>
        <p:spPr>
          <a:xfrm>
            <a:off x="10123279" y="419637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김대찬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김재은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200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정하늘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4B900-9C53-4AF7-AF15-BFDBAA82D763}"/>
              </a:ext>
            </a:extLst>
          </p:cNvPr>
          <p:cNvSpPr txBox="1"/>
          <p:nvPr/>
        </p:nvSpPr>
        <p:spPr>
          <a:xfrm>
            <a:off x="974138" y="363967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800" b="1" dirty="0"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누워서 영상 보기</a:t>
            </a:r>
            <a:r>
              <a:rPr lang="en-US" altLang="ko-KR" sz="2800" b="1" dirty="0"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ko-KR" sz="2800" b="1" dirty="0"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환경을 파괴한다</a:t>
            </a:r>
            <a:r>
              <a:rPr lang="en-US" altLang="ko-KR" sz="2800" b="1" dirty="0"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4AA5F96-A707-45D0-8564-C33CA1E0D402}"/>
              </a:ext>
            </a:extLst>
          </p:cNvPr>
          <p:cNvCxnSpPr/>
          <p:nvPr/>
        </p:nvCxnSpPr>
        <p:spPr>
          <a:xfrm>
            <a:off x="1111623" y="3082165"/>
            <a:ext cx="0" cy="43200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CDA3CD7-6217-42C4-B05D-957DCD0B9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74" b="7874"/>
          <a:stretch/>
        </p:blipFill>
        <p:spPr>
          <a:xfrm>
            <a:off x="6836154" y="1589110"/>
            <a:ext cx="4578930" cy="41664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F219A4-FC25-47D1-9482-648FFB2DAE7F}"/>
              </a:ext>
            </a:extLst>
          </p:cNvPr>
          <p:cNvSpPr txBox="1"/>
          <p:nvPr/>
        </p:nvSpPr>
        <p:spPr>
          <a:xfrm>
            <a:off x="974138" y="2546037"/>
            <a:ext cx="3714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동영상 시청과 환경 오염 사이</a:t>
            </a:r>
          </a:p>
        </p:txBody>
      </p:sp>
    </p:spTree>
    <p:extLst>
      <p:ext uri="{BB962C8B-B14F-4D97-AF65-F5344CB8AC3E}">
        <p14:creationId xmlns:p14="http://schemas.microsoft.com/office/powerpoint/2010/main" val="2694765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E9B984-74D5-4FA7-BE4C-C293ED493B44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7FAD2-D16F-46D4-949A-689D09188D48}"/>
              </a:ext>
            </a:extLst>
          </p:cNvPr>
          <p:cNvSpPr txBox="1"/>
          <p:nvPr/>
        </p:nvSpPr>
        <p:spPr>
          <a:xfrm>
            <a:off x="654424" y="41963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변수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A3033C-159B-49B7-B589-ACC0C957B311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B3229-50F5-4436-AF7B-E9CEA946ADAE}"/>
              </a:ext>
            </a:extLst>
          </p:cNvPr>
          <p:cNvSpPr/>
          <p:nvPr/>
        </p:nvSpPr>
        <p:spPr>
          <a:xfrm>
            <a:off x="0" y="6758940"/>
            <a:ext cx="252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A91CBE-D75D-41FA-95D6-43D1412A9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EAD7B80-BB37-4AFA-A7A8-705DA8468AF3}"/>
              </a:ext>
            </a:extLst>
          </p:cNvPr>
          <p:cNvGrpSpPr/>
          <p:nvPr/>
        </p:nvGrpSpPr>
        <p:grpSpPr>
          <a:xfrm>
            <a:off x="9264699" y="2527759"/>
            <a:ext cx="2399914" cy="2105761"/>
            <a:chOff x="8998856" y="3104591"/>
            <a:chExt cx="2399914" cy="210576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3F3810B-7433-42B6-87D2-054AACB1ED23}"/>
                </a:ext>
              </a:extLst>
            </p:cNvPr>
            <p:cNvSpPr/>
            <p:nvPr/>
          </p:nvSpPr>
          <p:spPr>
            <a:xfrm>
              <a:off x="9021954" y="3862680"/>
              <a:ext cx="2376816" cy="13476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2FD206A-01D8-4F1E-93AA-B073278A3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4465" r="9726" b="3682"/>
            <a:stretch/>
          </p:blipFill>
          <p:spPr>
            <a:xfrm>
              <a:off x="8998856" y="3104591"/>
              <a:ext cx="793150" cy="776194"/>
            </a:xfrm>
            <a:prstGeom prst="rect">
              <a:avLst/>
            </a:prstGeom>
          </p:spPr>
        </p:pic>
        <p:sp>
          <p:nvSpPr>
            <p:cNvPr id="46" name="Google Shape;238;p29">
              <a:extLst>
                <a:ext uri="{FF2B5EF4-FFF2-40B4-BE49-F238E27FC236}">
                  <a16:creationId xmlns:a16="http://schemas.microsoft.com/office/drawing/2014/main" id="{91E53EA6-C560-4D2F-822F-11083D5E4FC2}"/>
                </a:ext>
              </a:extLst>
            </p:cNvPr>
            <p:cNvSpPr txBox="1"/>
            <p:nvPr/>
          </p:nvSpPr>
          <p:spPr>
            <a:xfrm>
              <a:off x="9194174" y="4472359"/>
              <a:ext cx="2073824" cy="677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11733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연도별 온실가스 배출량</a:t>
              </a:r>
              <a:endPara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ko-KR" altLang="en-US" kern="0" dirty="0" err="1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행정별</a:t>
              </a:r>
              <a:r>
                <a:rPr lang="ko-KR" alt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 온실가스 배출량</a:t>
              </a: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32DE4C9-61F5-41C2-8FDE-00AE8C4982AF}"/>
                </a:ext>
              </a:extLst>
            </p:cNvPr>
            <p:cNvSpPr txBox="1"/>
            <p:nvPr/>
          </p:nvSpPr>
          <p:spPr>
            <a:xfrm>
              <a:off x="9251138" y="3955795"/>
              <a:ext cx="1918447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온실가스 배출량</a:t>
              </a:r>
              <a:endPara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14E008-701B-4F30-8894-5E50C976C0A1}"/>
              </a:ext>
            </a:extLst>
          </p:cNvPr>
          <p:cNvGrpSpPr/>
          <p:nvPr/>
        </p:nvGrpSpPr>
        <p:grpSpPr>
          <a:xfrm>
            <a:off x="412497" y="2602389"/>
            <a:ext cx="2556243" cy="2026848"/>
            <a:chOff x="819949" y="3183504"/>
            <a:chExt cx="2556243" cy="202684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61A93E-DF52-4B55-83A9-F7071EFE6CA7}"/>
                </a:ext>
              </a:extLst>
            </p:cNvPr>
            <p:cNvSpPr/>
            <p:nvPr/>
          </p:nvSpPr>
          <p:spPr>
            <a:xfrm>
              <a:off x="920085" y="3862680"/>
              <a:ext cx="2376816" cy="13476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C6DF2F7-4363-4590-8E53-3439B8D69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r="1244"/>
            <a:stretch/>
          </p:blipFill>
          <p:spPr>
            <a:xfrm>
              <a:off x="944601" y="3183504"/>
              <a:ext cx="635410" cy="7506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028516-5CC5-4DFF-9209-16B344044D07}"/>
                </a:ext>
              </a:extLst>
            </p:cNvPr>
            <p:cNvSpPr txBox="1"/>
            <p:nvPr/>
          </p:nvSpPr>
          <p:spPr>
            <a:xfrm>
              <a:off x="819949" y="3950622"/>
              <a:ext cx="2556243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온라인 동영상 이용자 수</a:t>
              </a:r>
            </a:p>
          </p:txBody>
        </p:sp>
        <p:sp>
          <p:nvSpPr>
            <p:cNvPr id="51" name="Google Shape;241;p29">
              <a:extLst>
                <a:ext uri="{FF2B5EF4-FFF2-40B4-BE49-F238E27FC236}">
                  <a16:creationId xmlns:a16="http://schemas.microsoft.com/office/drawing/2014/main" id="{85D87577-D77D-46AB-8178-C6ECA1BD99CE}"/>
                </a:ext>
              </a:extLst>
            </p:cNvPr>
            <p:cNvSpPr txBox="1"/>
            <p:nvPr/>
          </p:nvSpPr>
          <p:spPr>
            <a:xfrm>
              <a:off x="1028806" y="4403139"/>
              <a:ext cx="2084770" cy="692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OTT</a:t>
              </a:r>
              <a:r>
                <a:rPr lang="ko-KR" alt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 이용자의 이용빈도</a:t>
              </a:r>
              <a:endParaRPr lang="en-US" altLang="ko-KR" kern="0" dirty="0">
                <a:solidFill>
                  <a:srgbClr val="011733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kumimoji="0" lang="en-US" i="0" u="none" strike="noStrike" kern="0" cap="none" spc="0" normalizeH="0" baseline="0" noProof="0" dirty="0">
                  <a:ln>
                    <a:noFill/>
                  </a:ln>
                  <a:solidFill>
                    <a:srgbClr val="011733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OTT </a:t>
              </a:r>
              <a:r>
                <a:rPr lang="ko-KR" alt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시장 규모</a:t>
              </a: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5842B5-1645-48A6-9034-86233124CFEB}"/>
              </a:ext>
            </a:extLst>
          </p:cNvPr>
          <p:cNvGrpSpPr/>
          <p:nvPr/>
        </p:nvGrpSpPr>
        <p:grpSpPr>
          <a:xfrm>
            <a:off x="3416432" y="2622609"/>
            <a:ext cx="2400211" cy="2012450"/>
            <a:chOff x="3597313" y="3197902"/>
            <a:chExt cx="2400211" cy="201245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CF58A69-21F5-4D52-826B-F55AA8A67E78}"/>
                </a:ext>
              </a:extLst>
            </p:cNvPr>
            <p:cNvSpPr/>
            <p:nvPr/>
          </p:nvSpPr>
          <p:spPr>
            <a:xfrm>
              <a:off x="3620708" y="3862680"/>
              <a:ext cx="2376816" cy="13476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658A78A-C36D-4BA6-9662-2CB1438E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97313" y="3197902"/>
              <a:ext cx="821505" cy="750647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6AA164A-EEEE-4602-87BF-72A5A1EC70B3}"/>
                </a:ext>
              </a:extLst>
            </p:cNvPr>
            <p:cNvSpPr txBox="1"/>
            <p:nvPr/>
          </p:nvSpPr>
          <p:spPr>
            <a:xfrm>
              <a:off x="3625389" y="3928975"/>
              <a:ext cx="2312995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데이터센터 전력</a:t>
              </a:r>
              <a:r>
                <a:rPr lang="en-US" altLang="ko-KR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 </a:t>
              </a:r>
              <a:r>
                <a:rPr lang="ko-KR" altLang="en-US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소비량</a:t>
              </a:r>
              <a:endPara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sp>
          <p:nvSpPr>
            <p:cNvPr id="52" name="Google Shape;241;p29">
              <a:extLst>
                <a:ext uri="{FF2B5EF4-FFF2-40B4-BE49-F238E27FC236}">
                  <a16:creationId xmlns:a16="http://schemas.microsoft.com/office/drawing/2014/main" id="{81EEB9FD-6316-4EF4-B29F-E2A133FD14E5}"/>
                </a:ext>
              </a:extLst>
            </p:cNvPr>
            <p:cNvSpPr txBox="1"/>
            <p:nvPr/>
          </p:nvSpPr>
          <p:spPr>
            <a:xfrm>
              <a:off x="3718341" y="4418719"/>
              <a:ext cx="2121650" cy="6749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11733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데이터센터 전력 소비량</a:t>
              </a:r>
              <a:endPara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ko-KR" alt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데이터센터 수 및 분포</a:t>
              </a:r>
              <a:endParaRPr lang="en-US" altLang="ko-KR" kern="0" dirty="0">
                <a:solidFill>
                  <a:srgbClr val="011733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C5C027-3F45-41DB-A8C6-00A2E2133BB3}"/>
              </a:ext>
            </a:extLst>
          </p:cNvPr>
          <p:cNvGrpSpPr/>
          <p:nvPr/>
        </p:nvGrpSpPr>
        <p:grpSpPr>
          <a:xfrm>
            <a:off x="6287730" y="2610246"/>
            <a:ext cx="2420736" cy="2028801"/>
            <a:chOff x="6277411" y="3181551"/>
            <a:chExt cx="2420736" cy="20288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56F4080-8E8E-4D2E-8995-1A35EB1DD734}"/>
                </a:ext>
              </a:extLst>
            </p:cNvPr>
            <p:cNvSpPr/>
            <p:nvPr/>
          </p:nvSpPr>
          <p:spPr>
            <a:xfrm>
              <a:off x="6321331" y="3862680"/>
              <a:ext cx="2376816" cy="13476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6262F30-78DF-4F54-AD1A-F914AD750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2239"/>
            <a:stretch/>
          </p:blipFill>
          <p:spPr>
            <a:xfrm>
              <a:off x="6277411" y="3181551"/>
              <a:ext cx="573769" cy="75553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B915C8-E74C-4B41-906E-3D13AFA2D62E}"/>
                </a:ext>
              </a:extLst>
            </p:cNvPr>
            <p:cNvSpPr txBox="1"/>
            <p:nvPr/>
          </p:nvSpPr>
          <p:spPr>
            <a:xfrm>
              <a:off x="6469356" y="3944561"/>
              <a:ext cx="1918447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총 전력 소비량</a:t>
              </a:r>
              <a:endPara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sp>
          <p:nvSpPr>
            <p:cNvPr id="53" name="Google Shape;244;p29">
              <a:extLst>
                <a:ext uri="{FF2B5EF4-FFF2-40B4-BE49-F238E27FC236}">
                  <a16:creationId xmlns:a16="http://schemas.microsoft.com/office/drawing/2014/main" id="{B60569E9-68C0-4289-B3E0-AD890F503756}"/>
                </a:ext>
              </a:extLst>
            </p:cNvPr>
            <p:cNvSpPr txBox="1"/>
            <p:nvPr/>
          </p:nvSpPr>
          <p:spPr>
            <a:xfrm>
              <a:off x="6538264" y="4402069"/>
              <a:ext cx="1942950" cy="693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kumimoji="0" lang="en-US" altLang="ko-KR" i="0" u="none" strike="noStrike" kern="0" cap="none" spc="0" normalizeH="0" baseline="0" noProof="0" dirty="0">
                  <a:ln>
                    <a:noFill/>
                  </a:ln>
                  <a:solidFill>
                    <a:srgbClr val="011733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1</a:t>
              </a:r>
              <a:r>
                <a:rPr kumimoji="0" lang="ko-KR" altLang="en-US" i="0" u="none" strike="noStrike" kern="0" cap="none" spc="0" normalizeH="0" baseline="0" noProof="0" dirty="0">
                  <a:ln>
                    <a:noFill/>
                  </a:ln>
                  <a:solidFill>
                    <a:srgbClr val="011733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인당 전기소비량</a:t>
              </a:r>
              <a:endPara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Char char="-"/>
                <a:tabLst/>
                <a:defRPr/>
              </a:pPr>
              <a:r>
                <a:rPr 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GDP </a:t>
              </a:r>
              <a:r>
                <a:rPr lang="ko-KR" altLang="en-US" kern="0" dirty="0">
                  <a:solidFill>
                    <a:srgbClr val="011733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  <a:cs typeface="Oxygen"/>
                  <a:sym typeface="Oxygen"/>
                </a:rPr>
                <a:t>대비 전기소비량</a:t>
              </a: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rgbClr val="011733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Oxygen"/>
                <a:sym typeface="Oxygen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57373B7-7207-4D6A-A1A1-D9E88ECD9696}"/>
              </a:ext>
            </a:extLst>
          </p:cNvPr>
          <p:cNvSpPr txBox="1"/>
          <p:nvPr/>
        </p:nvSpPr>
        <p:spPr>
          <a:xfrm>
            <a:off x="720000" y="1232596"/>
            <a:ext cx="2393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 변수 소개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2C54221-7A4E-4779-A7A5-29A88A3569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F1936E3F-2789-43E2-8448-D890E4F95662}"/>
              </a:ext>
            </a:extLst>
          </p:cNvPr>
          <p:cNvSpPr/>
          <p:nvPr/>
        </p:nvSpPr>
        <p:spPr>
          <a:xfrm>
            <a:off x="3024756" y="3715963"/>
            <a:ext cx="288980" cy="359127"/>
          </a:xfrm>
          <a:prstGeom prst="chevron">
            <a:avLst>
              <a:gd name="adj" fmla="val 5310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화살표: 갈매기형 수장 41">
            <a:extLst>
              <a:ext uri="{FF2B5EF4-FFF2-40B4-BE49-F238E27FC236}">
                <a16:creationId xmlns:a16="http://schemas.microsoft.com/office/drawing/2014/main" id="{0F658F15-840A-4256-BA8A-9E5748578E3E}"/>
              </a:ext>
            </a:extLst>
          </p:cNvPr>
          <p:cNvSpPr/>
          <p:nvPr/>
        </p:nvSpPr>
        <p:spPr>
          <a:xfrm>
            <a:off x="5968658" y="3715962"/>
            <a:ext cx="288980" cy="359127"/>
          </a:xfrm>
          <a:prstGeom prst="chevron">
            <a:avLst>
              <a:gd name="adj" fmla="val 531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화살표: 갈매기형 수장 42">
            <a:extLst>
              <a:ext uri="{FF2B5EF4-FFF2-40B4-BE49-F238E27FC236}">
                <a16:creationId xmlns:a16="http://schemas.microsoft.com/office/drawing/2014/main" id="{35E3B495-035B-451F-85FB-1D916437E2E9}"/>
              </a:ext>
            </a:extLst>
          </p:cNvPr>
          <p:cNvSpPr/>
          <p:nvPr/>
        </p:nvSpPr>
        <p:spPr>
          <a:xfrm>
            <a:off x="8842092" y="3716847"/>
            <a:ext cx="288980" cy="359127"/>
          </a:xfrm>
          <a:prstGeom prst="chevron">
            <a:avLst>
              <a:gd name="adj" fmla="val 53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C9360-93D8-459E-AA8C-BF5AAA7912BB}"/>
              </a:ext>
            </a:extLst>
          </p:cNvPr>
          <p:cNvSpPr txBox="1"/>
          <p:nvPr/>
        </p:nvSpPr>
        <p:spPr>
          <a:xfrm>
            <a:off x="1143804" y="1647648"/>
            <a:ext cx="3401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온라인 </a:t>
            </a:r>
            <a:r>
              <a:rPr lang="ko-KR" altLang="en-US" sz="1600">
                <a:latin typeface="THE정고딕130" panose="02020603020101020101" pitchFamily="18" charset="-127"/>
                <a:ea typeface="THE정고딕130" panose="02020603020101020101" pitchFamily="18" charset="-127"/>
              </a:rPr>
              <a:t>동영상과 환경오염의 연관성</a:t>
            </a:r>
            <a:endParaRPr lang="ko-KR" altLang="en-US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5F537C-E4D8-4B14-A798-A8E2DDE80DB4}"/>
              </a:ext>
            </a:extLst>
          </p:cNvPr>
          <p:cNvGrpSpPr/>
          <p:nvPr/>
        </p:nvGrpSpPr>
        <p:grpSpPr>
          <a:xfrm>
            <a:off x="2077207" y="6716950"/>
            <a:ext cx="170329" cy="170329"/>
            <a:chOff x="60142" y="6734880"/>
            <a:chExt cx="170329" cy="170329"/>
          </a:xfrm>
        </p:grpSpPr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356C4B52-C269-48FD-8F28-D127E27900F4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4434B7D-962D-4B64-B569-1101DFBCA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19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E9B984-74D5-4FA7-BE4C-C293ED493B44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A3033C-159B-49B7-B589-ACC0C957B311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0B3229-50F5-4436-AF7B-E9CEA946ADAE}"/>
              </a:ext>
            </a:extLst>
          </p:cNvPr>
          <p:cNvSpPr/>
          <p:nvPr/>
        </p:nvSpPr>
        <p:spPr>
          <a:xfrm>
            <a:off x="0" y="6758940"/>
            <a:ext cx="252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A91CBE-D75D-41FA-95D6-43D1412A9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57373B7-7207-4D6A-A1A1-D9E88ECD9696}"/>
              </a:ext>
            </a:extLst>
          </p:cNvPr>
          <p:cNvSpPr txBox="1"/>
          <p:nvPr/>
        </p:nvSpPr>
        <p:spPr>
          <a:xfrm>
            <a:off x="720000" y="1232596"/>
            <a:ext cx="2393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 변수 소개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2C54221-7A4E-4779-A7A5-29A88A35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EC9360-93D8-459E-AA8C-BF5AAA7912BB}"/>
              </a:ext>
            </a:extLst>
          </p:cNvPr>
          <p:cNvSpPr txBox="1"/>
          <p:nvPr/>
        </p:nvSpPr>
        <p:spPr>
          <a:xfrm>
            <a:off x="1143803" y="1647648"/>
            <a:ext cx="4247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개인의 온실가스배출량 기여 요인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96DFF-C6A3-4744-8FE6-7AB0E6FF663F}"/>
              </a:ext>
            </a:extLst>
          </p:cNvPr>
          <p:cNvGrpSpPr/>
          <p:nvPr/>
        </p:nvGrpSpPr>
        <p:grpSpPr>
          <a:xfrm>
            <a:off x="2252716" y="2261617"/>
            <a:ext cx="6805059" cy="3776079"/>
            <a:chOff x="2261681" y="2364519"/>
            <a:chExt cx="6805059" cy="377607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77E6222-9EA4-4FD1-8BA4-7CEC8E70C7D9}"/>
                </a:ext>
              </a:extLst>
            </p:cNvPr>
            <p:cNvGrpSpPr/>
            <p:nvPr/>
          </p:nvGrpSpPr>
          <p:grpSpPr>
            <a:xfrm>
              <a:off x="4746376" y="3050670"/>
              <a:ext cx="2744923" cy="2744923"/>
              <a:chOff x="8303274" y="2700437"/>
              <a:chExt cx="2356383" cy="2356383"/>
            </a:xfrm>
          </p:grpSpPr>
          <p:sp>
            <p:nvSpPr>
              <p:cNvPr id="6" name="오각형 5">
                <a:extLst>
                  <a:ext uri="{FF2B5EF4-FFF2-40B4-BE49-F238E27FC236}">
                    <a16:creationId xmlns:a16="http://schemas.microsoft.com/office/drawing/2014/main" id="{75ED7716-44B6-44B3-92F2-26F137851106}"/>
                  </a:ext>
                </a:extLst>
              </p:cNvPr>
              <p:cNvSpPr/>
              <p:nvPr/>
            </p:nvSpPr>
            <p:spPr>
              <a:xfrm>
                <a:off x="8303274" y="2700437"/>
                <a:ext cx="2356383" cy="2356383"/>
              </a:xfrm>
              <a:prstGeom prst="pentagon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  <p:sp>
            <p:nvSpPr>
              <p:cNvPr id="26" name="오각형 25">
                <a:extLst>
                  <a:ext uri="{FF2B5EF4-FFF2-40B4-BE49-F238E27FC236}">
                    <a16:creationId xmlns:a16="http://schemas.microsoft.com/office/drawing/2014/main" id="{3E5A26CB-FDE1-48E3-8A0C-9FADC79A7FC6}"/>
                  </a:ext>
                </a:extLst>
              </p:cNvPr>
              <p:cNvSpPr/>
              <p:nvPr/>
            </p:nvSpPr>
            <p:spPr>
              <a:xfrm>
                <a:off x="8455674" y="2852837"/>
                <a:ext cx="2077751" cy="2077751"/>
              </a:xfrm>
              <a:prstGeom prst="pentagon">
                <a:avLst/>
              </a:prstGeom>
              <a:noFill/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F7D2F7-0608-48B5-936C-4F6EA3620E3C}"/>
                </a:ext>
              </a:extLst>
            </p:cNvPr>
            <p:cNvSpPr txBox="1"/>
            <p:nvPr/>
          </p:nvSpPr>
          <p:spPr>
            <a:xfrm>
              <a:off x="5236223" y="2668336"/>
              <a:ext cx="1765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태블릿</a:t>
              </a:r>
              <a:r>
                <a: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PC</a:t>
              </a: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 소지 유무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3D9011-CB84-4010-9DD8-1BFD46BDF252}"/>
                </a:ext>
              </a:extLst>
            </p:cNvPr>
            <p:cNvSpPr txBox="1"/>
            <p:nvPr/>
          </p:nvSpPr>
          <p:spPr>
            <a:xfrm>
              <a:off x="3208104" y="5819233"/>
              <a:ext cx="2028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무제한데이터 사용 유무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9D06D6-7717-48E3-8F25-F04C2D4400BE}"/>
                </a:ext>
              </a:extLst>
            </p:cNvPr>
            <p:cNvSpPr txBox="1"/>
            <p:nvPr/>
          </p:nvSpPr>
          <p:spPr>
            <a:xfrm>
              <a:off x="7001450" y="5832821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주 이용 컨텐츠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26621A-C585-4A7C-BE90-70E03645F69A}"/>
                </a:ext>
              </a:extLst>
            </p:cNvPr>
            <p:cNvSpPr txBox="1"/>
            <p:nvPr/>
          </p:nvSpPr>
          <p:spPr>
            <a:xfrm>
              <a:off x="3024938" y="3914823"/>
              <a:ext cx="1728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OTT </a:t>
              </a: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유료구독 여부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F39CED-7A36-4764-8AF5-15446257F39C}"/>
                </a:ext>
              </a:extLst>
            </p:cNvPr>
            <p:cNvSpPr txBox="1"/>
            <p:nvPr/>
          </p:nvSpPr>
          <p:spPr>
            <a:xfrm>
              <a:off x="7553189" y="3914824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성별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85F679-E1F2-4BB7-B35C-07A32B2C8DFA}"/>
                </a:ext>
              </a:extLst>
            </p:cNvPr>
            <p:cNvSpPr txBox="1"/>
            <p:nvPr/>
          </p:nvSpPr>
          <p:spPr>
            <a:xfrm>
              <a:off x="4684485" y="4028207"/>
              <a:ext cx="2868704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동영상 시청을 통한</a:t>
              </a:r>
              <a:endParaRPr lang="en-US" altLang="ko-KR" sz="1600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온실가스 배출량</a:t>
              </a:r>
              <a:endParaRPr lang="en-US" altLang="ko-KR" sz="1600" b="1" dirty="0">
                <a:solidFill>
                  <a:schemeClr val="tx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환산치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8BBFE36-8EA1-422C-805E-2EE4E2276AFE}"/>
                </a:ext>
              </a:extLst>
            </p:cNvPr>
            <p:cNvCxnSpPr/>
            <p:nvPr/>
          </p:nvCxnSpPr>
          <p:spPr>
            <a:xfrm>
              <a:off x="5307955" y="2976113"/>
              <a:ext cx="1620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DCCF7B9-2BD2-482C-BC1C-01C432D48224}"/>
                </a:ext>
              </a:extLst>
            </p:cNvPr>
            <p:cNvCxnSpPr/>
            <p:nvPr/>
          </p:nvCxnSpPr>
          <p:spPr>
            <a:xfrm>
              <a:off x="3064485" y="4222600"/>
              <a:ext cx="1620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38A623C-433B-4ED3-B7E8-E99D33F0B931}"/>
                </a:ext>
              </a:extLst>
            </p:cNvPr>
            <p:cNvCxnSpPr/>
            <p:nvPr/>
          </p:nvCxnSpPr>
          <p:spPr>
            <a:xfrm>
              <a:off x="7636485" y="4222600"/>
              <a:ext cx="396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F2828E0-FB8B-4478-AF87-32A64CE31773}"/>
                </a:ext>
              </a:extLst>
            </p:cNvPr>
            <p:cNvCxnSpPr/>
            <p:nvPr/>
          </p:nvCxnSpPr>
          <p:spPr>
            <a:xfrm>
              <a:off x="3285975" y="6140598"/>
              <a:ext cx="1908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0DCDD2C-844A-49C4-AC48-FC2ACE5BCC46}"/>
                </a:ext>
              </a:extLst>
            </p:cNvPr>
            <p:cNvCxnSpPr/>
            <p:nvPr/>
          </p:nvCxnSpPr>
          <p:spPr>
            <a:xfrm>
              <a:off x="7072836" y="6140598"/>
              <a:ext cx="1224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F24FA62-866A-471F-A9D5-53CE9414EF07}"/>
                </a:ext>
              </a:extLst>
            </p:cNvPr>
            <p:cNvGrpSpPr/>
            <p:nvPr/>
          </p:nvGrpSpPr>
          <p:grpSpPr>
            <a:xfrm>
              <a:off x="4796118" y="2364519"/>
              <a:ext cx="438342" cy="617943"/>
              <a:chOff x="9175664" y="1120588"/>
              <a:chExt cx="2406737" cy="339284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260FCF9-8918-49D5-8F12-ABD08DB1C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957" t="36105" r="17115" b="7760"/>
              <a:stretch/>
            </p:blipFill>
            <p:spPr>
              <a:xfrm>
                <a:off x="9175664" y="2464274"/>
                <a:ext cx="2406737" cy="204916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3B358D6-3D31-4504-95D0-730D2402D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657" b="50910" l="10000" r="90000"/>
                        </a14:imgEffect>
                      </a14:imgLayer>
                    </a14:imgProps>
                  </a:ext>
                </a:extLst>
              </a:blip>
              <a:srcRect l="16956" t="3423" r="17115" b="43433"/>
              <a:stretch/>
            </p:blipFill>
            <p:spPr>
              <a:xfrm>
                <a:off x="9175664" y="1120588"/>
                <a:ext cx="2406737" cy="1939998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19E842-671D-431B-B549-F38225248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220" t="17860" r="12667" b="22064"/>
            <a:stretch/>
          </p:blipFill>
          <p:spPr>
            <a:xfrm>
              <a:off x="2261681" y="3754169"/>
              <a:ext cx="757597" cy="48684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22D91C-72BA-4B1B-816E-3FE2D9893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636" b="22614"/>
            <a:stretch/>
          </p:blipFill>
          <p:spPr>
            <a:xfrm>
              <a:off x="8116163" y="3880388"/>
              <a:ext cx="572740" cy="342212"/>
            </a:xfrm>
            <a:prstGeom prst="rect">
              <a:avLst/>
            </a:prstGeom>
          </p:spPr>
        </p:pic>
        <p:pic>
          <p:nvPicPr>
            <p:cNvPr id="2050" name="Picture 2" descr="비디오 블로거 온라인 스트리밍. 소셜 미디어 콘텐츠 제작자, 블로거 검토, 교육, 피트니스, 요리 비디오 가이드 일러스트 세트. 콘텐츠  비디오 검토, 스트리밍 및 블로그 | 프리미엄 벡터">
              <a:extLst>
                <a:ext uri="{FF2B5EF4-FFF2-40B4-BE49-F238E27FC236}">
                  <a16:creationId xmlns:a16="http://schemas.microsoft.com/office/drawing/2014/main" id="{E12B17C9-D2D9-49A0-AF11-BBC82453A1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3" t="4746" r="69658" b="69151"/>
            <a:stretch/>
          </p:blipFill>
          <p:spPr bwMode="auto">
            <a:xfrm>
              <a:off x="8367492" y="5679165"/>
              <a:ext cx="699248" cy="461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B453AAA-CC00-4653-A0BE-3F5FCE9B8625}"/>
                </a:ext>
              </a:extLst>
            </p:cNvPr>
            <p:cNvGrpSpPr/>
            <p:nvPr/>
          </p:nvGrpSpPr>
          <p:grpSpPr>
            <a:xfrm>
              <a:off x="2867245" y="5579183"/>
              <a:ext cx="436484" cy="552026"/>
              <a:chOff x="5546830" y="2142282"/>
              <a:chExt cx="1961112" cy="248023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6D3EA0D-2A6F-42AC-ACA1-B926C50DFA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26328" t="23097" r="20983" b="30080"/>
              <a:stretch/>
            </p:blipFill>
            <p:spPr>
              <a:xfrm>
                <a:off x="5546830" y="2197303"/>
                <a:ext cx="1961112" cy="242521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C924A76-4E84-4A70-AD26-37DF9A80A3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52280" t="23097" r="20983" b="47229"/>
              <a:stretch/>
            </p:blipFill>
            <p:spPr>
              <a:xfrm>
                <a:off x="6501668" y="2142282"/>
                <a:ext cx="995149" cy="1536982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79ED5B9-5EF5-4EF9-AC80-A4E09D3E2E68}"/>
              </a:ext>
            </a:extLst>
          </p:cNvPr>
          <p:cNvGrpSpPr/>
          <p:nvPr/>
        </p:nvGrpSpPr>
        <p:grpSpPr>
          <a:xfrm>
            <a:off x="2417868" y="6716950"/>
            <a:ext cx="170329" cy="170329"/>
            <a:chOff x="60142" y="6734880"/>
            <a:chExt cx="170329" cy="170329"/>
          </a:xfrm>
        </p:grpSpPr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7E2321D8-D57E-4E04-AE79-D52F49BB73C0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0179BF6-0FD9-42A1-BF83-8A29FDAA0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095EDC6-098E-4692-B2BA-FB7477C983BE}"/>
              </a:ext>
            </a:extLst>
          </p:cNvPr>
          <p:cNvSpPr txBox="1"/>
          <p:nvPr/>
        </p:nvSpPr>
        <p:spPr>
          <a:xfrm>
            <a:off x="654424" y="41963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변수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sz="1200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5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F8E93A-7973-4EB7-A1B9-5630E3645975}"/>
              </a:ext>
            </a:extLst>
          </p:cNvPr>
          <p:cNvGrpSpPr/>
          <p:nvPr/>
        </p:nvGrpSpPr>
        <p:grpSpPr>
          <a:xfrm>
            <a:off x="2236693" y="1296915"/>
            <a:ext cx="7718613" cy="4264170"/>
            <a:chOff x="152399" y="152400"/>
            <a:chExt cx="11878235" cy="6562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1A74F6-9512-493C-BCE9-0049A48A59D0}"/>
                </a:ext>
              </a:extLst>
            </p:cNvPr>
            <p:cNvSpPr/>
            <p:nvPr/>
          </p:nvSpPr>
          <p:spPr>
            <a:xfrm>
              <a:off x="152399" y="152400"/>
              <a:ext cx="11878235" cy="6078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F6E341-FFF9-4503-BA7E-2FD6E77F5D02}"/>
                </a:ext>
              </a:extLst>
            </p:cNvPr>
            <p:cNvSpPr/>
            <p:nvPr/>
          </p:nvSpPr>
          <p:spPr>
            <a:xfrm>
              <a:off x="152399" y="6230471"/>
              <a:ext cx="11878235" cy="4840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>
              <a:extLst>
                <a:ext uri="{FF2B5EF4-FFF2-40B4-BE49-F238E27FC236}">
                  <a16:creationId xmlns:a16="http://schemas.microsoft.com/office/drawing/2014/main" id="{1418EE27-CECE-4E59-AD84-03D3059F5C69}"/>
                </a:ext>
              </a:extLst>
            </p:cNvPr>
            <p:cNvSpPr/>
            <p:nvPr/>
          </p:nvSpPr>
          <p:spPr>
            <a:xfrm rot="16200000">
              <a:off x="878540" y="6388844"/>
              <a:ext cx="222107" cy="222107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62DC73D-6354-4628-B960-A237A3784DF1}"/>
                </a:ext>
              </a:extLst>
            </p:cNvPr>
            <p:cNvGrpSpPr/>
            <p:nvPr/>
          </p:nvGrpSpPr>
          <p:grpSpPr>
            <a:xfrm>
              <a:off x="1434354" y="6391835"/>
              <a:ext cx="222107" cy="229353"/>
              <a:chOff x="1264025" y="6320116"/>
              <a:chExt cx="313764" cy="324000"/>
            </a:xfrm>
          </p:grpSpPr>
          <p:sp>
            <p:nvSpPr>
              <p:cNvPr id="10" name="순서도: 병합 9">
                <a:extLst>
                  <a:ext uri="{FF2B5EF4-FFF2-40B4-BE49-F238E27FC236}">
                    <a16:creationId xmlns:a16="http://schemas.microsoft.com/office/drawing/2014/main" id="{571C931C-F74B-4D7B-9BA8-FCE96D8400DD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B04916E-5297-40DC-AEBB-E105E4710F3A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C0AC83-2DCE-42F8-8C5B-ED792EF044F2}"/>
                </a:ext>
              </a:extLst>
            </p:cNvPr>
            <p:cNvGrpSpPr/>
            <p:nvPr/>
          </p:nvGrpSpPr>
          <p:grpSpPr>
            <a:xfrm flipH="1">
              <a:off x="322727" y="6391835"/>
              <a:ext cx="222107" cy="229353"/>
              <a:chOff x="1264025" y="6320116"/>
              <a:chExt cx="313764" cy="324000"/>
            </a:xfrm>
          </p:grpSpPr>
          <p:sp>
            <p:nvSpPr>
              <p:cNvPr id="14" name="순서도: 병합 13">
                <a:extLst>
                  <a:ext uri="{FF2B5EF4-FFF2-40B4-BE49-F238E27FC236}">
                    <a16:creationId xmlns:a16="http://schemas.microsoft.com/office/drawing/2014/main" id="{C49BCE19-D687-4CCD-B2E1-EA1FEA3EF2E8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9A8D4BD-B7E2-410E-96B2-2A141713EC5C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721AA06-118A-41C2-A884-7ED04944CC30}"/>
                </a:ext>
              </a:extLst>
            </p:cNvPr>
            <p:cNvSpPr/>
            <p:nvPr/>
          </p:nvSpPr>
          <p:spPr>
            <a:xfrm>
              <a:off x="5360894" y="2693894"/>
              <a:ext cx="1470212" cy="147021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3EF133AB-7B61-4150-8CEC-BC974BB4A1D2}"/>
                </a:ext>
              </a:extLst>
            </p:cNvPr>
            <p:cNvSpPr/>
            <p:nvPr/>
          </p:nvSpPr>
          <p:spPr>
            <a:xfrm rot="16200000">
              <a:off x="5839435" y="3090046"/>
              <a:ext cx="677907" cy="677907"/>
            </a:xfrm>
            <a:prstGeom prst="flowChartMer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A7300C-DE73-470B-8967-150153B90FA9}"/>
                </a:ext>
              </a:extLst>
            </p:cNvPr>
            <p:cNvCxnSpPr>
              <a:cxnSpLocks/>
            </p:cNvCxnSpPr>
            <p:nvPr/>
          </p:nvCxnSpPr>
          <p:spPr>
            <a:xfrm>
              <a:off x="331691" y="6113082"/>
              <a:ext cx="1152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36E8DE-F84A-4E4A-8259-6B0DD0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86" b="99837" l="35131" r="92484">
                        <a14:foregroundMark x1="62745" y1="97712" x2="62745" y2="97712"/>
                        <a14:foregroundMark x1="46732" y1="65033" x2="47543" y2="67778"/>
                        <a14:foregroundMark x1="72222" y1="98529" x2="72222" y2="98529"/>
                        <a14:foregroundMark x1="64052" y1="98203" x2="65196" y2="99837"/>
                        <a14:foregroundMark x1="81699" y1="94444" x2="84967" y2="93954"/>
                        <a14:foregroundMark x1="84967" y1="93954" x2="87908" y2="99837"/>
                        <a14:foregroundMark x1="84314" y1="95261" x2="84314" y2="99837"/>
                        <a14:foregroundMark x1="85294" y1="98203" x2="66176" y2="98203"/>
                        <a14:backgroundMark x1="54085" y1="51961" x2="56699" y2="59967"/>
                        <a14:backgroundMark x1="56699" y1="59967" x2="66667" y2="64706"/>
                        <a14:backgroundMark x1="66667" y1="64706" x2="72549" y2="61438"/>
                        <a14:backgroundMark x1="46465" y1="76388" x2="39869" y2="76144"/>
                        <a14:backgroundMark x1="39869" y1="76144" x2="36765" y2="75163"/>
                        <a14:backgroundMark x1="46242" y1="68301" x2="51307" y2="80229"/>
                      </a14:backgroundRemoval>
                    </a14:imgEffect>
                  </a14:imgLayer>
                </a14:imgProps>
              </a:ext>
            </a:extLst>
          </a:blip>
          <a:srcRect l="28009" t="41619" r="11130" b="-442"/>
          <a:stretch/>
        </p:blipFill>
        <p:spPr>
          <a:xfrm>
            <a:off x="5859946" y="3522282"/>
            <a:ext cx="2652721" cy="25639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CCFBBE-48CF-4251-8428-941B1EC08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9569759" y="726145"/>
            <a:ext cx="574396" cy="57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3006A-068E-47BD-869B-B07AF0C747C3}"/>
              </a:ext>
            </a:extLst>
          </p:cNvPr>
          <p:cNvSpPr txBox="1"/>
          <p:nvPr/>
        </p:nvSpPr>
        <p:spPr>
          <a:xfrm>
            <a:off x="5937795" y="32324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3</a:t>
            </a:r>
            <a:endParaRPr lang="ko-KR" alt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45CEA-616F-45B7-BDED-F2FEA2140974}"/>
              </a:ext>
            </a:extLst>
          </p:cNvPr>
          <p:cNvSpPr txBox="1"/>
          <p:nvPr/>
        </p:nvSpPr>
        <p:spPr>
          <a:xfrm>
            <a:off x="4397188" y="2293690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분석 결과 및 내용</a:t>
            </a:r>
            <a:endParaRPr lang="en-US" altLang="ko-KR" b="1" spc="3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F9E1636-6C74-4C12-9D8E-AC05455CD746}"/>
              </a:ext>
            </a:extLst>
          </p:cNvPr>
          <p:cNvCxnSpPr>
            <a:cxnSpLocks/>
          </p:cNvCxnSpPr>
          <p:nvPr/>
        </p:nvCxnSpPr>
        <p:spPr>
          <a:xfrm>
            <a:off x="2345645" y="5170234"/>
            <a:ext cx="15120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79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사용량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3" y="1647648"/>
            <a:ext cx="6646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국내 온라인 동영상 제공 서비스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(OTT)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이용 빈도 추이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(2015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~2019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9073584-8367-4B1A-A6B8-E907CB557518}"/>
              </a:ext>
            </a:extLst>
          </p:cNvPr>
          <p:cNvSpPr txBox="1"/>
          <p:nvPr/>
        </p:nvSpPr>
        <p:spPr>
          <a:xfrm>
            <a:off x="1143803" y="4998958"/>
            <a:ext cx="3293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주 평균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OTT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이용자의 사용 일수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4DFD2F-EAD1-46AD-83CA-AB2A6B1F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5077125"/>
            <a:ext cx="206364" cy="182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DDA868-8592-4D6C-8942-479A21FF0E4D}"/>
                  </a:ext>
                </a:extLst>
              </p:cNvPr>
              <p:cNvSpPr txBox="1"/>
              <p:nvPr/>
            </p:nvSpPr>
            <p:spPr>
              <a:xfrm>
                <a:off x="1472668" y="5523439"/>
                <a:ext cx="9246663" cy="483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7×[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매일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(%)] + 5.5×[1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주일에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5−6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일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(%)] + 3.5×[1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주일에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3−4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일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(%)] + 1.5×[1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주일에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1−2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일 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(%)] + 0.5×[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기타</m:t>
                        </m:r>
                        <m:r>
                          <m:rPr>
                            <m:nor/>
                          </m:rPr>
                          <a:rPr lang="en-US" altLang="ko-KR" sz="140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]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400" b="0" i="0" dirty="0" smtClean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rPr>
                          <m:t>100</m:t>
                        </m:r>
                      </m:den>
                    </m:f>
                  </m:oMath>
                </a14:m>
                <a:endPara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DDA868-8592-4D6C-8942-479A21FF0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68" y="5523439"/>
                <a:ext cx="9246663" cy="483017"/>
              </a:xfrm>
              <a:prstGeom prst="rect">
                <a:avLst/>
              </a:prstGeom>
              <a:blipFill>
                <a:blip r:embed="rId5"/>
                <a:stretch>
                  <a:fillRect l="-198"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그림 40">
            <a:extLst>
              <a:ext uri="{FF2B5EF4-FFF2-40B4-BE49-F238E27FC236}">
                <a16:creationId xmlns:a16="http://schemas.microsoft.com/office/drawing/2014/main" id="{877E363F-B8C4-4C29-B7F8-B57FB4F06A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37102"/>
          <a:stretch/>
        </p:blipFill>
        <p:spPr>
          <a:xfrm>
            <a:off x="1143803" y="2229348"/>
            <a:ext cx="5100918" cy="23021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8049099-6112-4365-965B-93CD10F4C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397" y="2172129"/>
            <a:ext cx="3643745" cy="27810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E11A2D3-B22A-4F4F-8E4F-EFD293DE91E3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0FB5EA-8C9C-4338-9172-581B59A088FB}"/>
              </a:ext>
            </a:extLst>
          </p:cNvPr>
          <p:cNvGrpSpPr/>
          <p:nvPr/>
        </p:nvGrpSpPr>
        <p:grpSpPr>
          <a:xfrm>
            <a:off x="2785425" y="6716950"/>
            <a:ext cx="170329" cy="170329"/>
            <a:chOff x="60142" y="6734880"/>
            <a:chExt cx="170329" cy="17032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605AC9FC-13BC-4302-93CC-5F4621D1E110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87B9CCA-7150-4609-8D2D-19BE38CF8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48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2E8041-A79C-4E2A-91F6-5A0BB63F9216}"/>
              </a:ext>
            </a:extLst>
          </p:cNvPr>
          <p:cNvSpPr/>
          <p:nvPr/>
        </p:nvSpPr>
        <p:spPr>
          <a:xfrm>
            <a:off x="1869484" y="5871882"/>
            <a:ext cx="2675622" cy="71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사용량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2809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국내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OTT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시장 매출액 추이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123C17-0E40-4234-8E3E-171EB6AA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15" y="2249484"/>
            <a:ext cx="4736250" cy="32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C55DE48-6E44-477A-BC1F-0899025B40B3}"/>
              </a:ext>
            </a:extLst>
          </p:cNvPr>
          <p:cNvSpPr txBox="1"/>
          <p:nvPr/>
        </p:nvSpPr>
        <p:spPr>
          <a:xfrm>
            <a:off x="6998058" y="1647648"/>
            <a:ext cx="3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국내 </a:t>
            </a:r>
            <a:r>
              <a:rPr lang="ko-KR" altLang="en-US" sz="1600" dirty="0" err="1">
                <a:latin typeface="THE정고딕130" panose="02020603020101020101" pitchFamily="18" charset="-127"/>
                <a:ea typeface="THE정고딕130" panose="02020603020101020101" pitchFamily="18" charset="-127"/>
              </a:rPr>
              <a:t>넷플릭스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 유료 사용자 수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4284A14-DE9A-4755-94CF-B359FCA1FC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4204" y="1725815"/>
            <a:ext cx="206364" cy="18222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1715CFA-764D-47BD-9103-42588F0322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7" b="58885"/>
          <a:stretch/>
        </p:blipFill>
        <p:spPr>
          <a:xfrm>
            <a:off x="720000" y="2378314"/>
            <a:ext cx="4414817" cy="29932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387C331-00CD-4447-A35E-3AD5ED8AE7A7}"/>
              </a:ext>
            </a:extLst>
          </p:cNvPr>
          <p:cNvSpPr txBox="1"/>
          <p:nvPr/>
        </p:nvSpPr>
        <p:spPr>
          <a:xfrm>
            <a:off x="1869484" y="5672581"/>
            <a:ext cx="2741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2012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→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484% 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성장</a:t>
            </a:r>
            <a:endParaRPr lang="ko-KR" altLang="en-US" sz="14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90818E-A700-4FFD-8B90-5B318BB88D79}"/>
              </a:ext>
            </a:extLst>
          </p:cNvPr>
          <p:cNvSpPr/>
          <p:nvPr/>
        </p:nvSpPr>
        <p:spPr>
          <a:xfrm>
            <a:off x="7581062" y="5871882"/>
            <a:ext cx="3420000" cy="717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FFEB5-8A1B-44C2-AACB-7F22609B6A02}"/>
              </a:ext>
            </a:extLst>
          </p:cNvPr>
          <p:cNvSpPr txBox="1"/>
          <p:nvPr/>
        </p:nvSpPr>
        <p:spPr>
          <a:xfrm>
            <a:off x="7549999" y="5672581"/>
            <a:ext cx="350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2018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월 →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10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월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400% 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증가</a:t>
            </a:r>
            <a:endParaRPr lang="ko-KR" altLang="en-US" sz="14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017BB7-2530-448F-AC8E-2EB4E7F3ACB8}"/>
              </a:ext>
            </a:extLst>
          </p:cNvPr>
          <p:cNvGrpSpPr/>
          <p:nvPr/>
        </p:nvGrpSpPr>
        <p:grpSpPr>
          <a:xfrm>
            <a:off x="3144016" y="6716950"/>
            <a:ext cx="170329" cy="170329"/>
            <a:chOff x="60142" y="6734880"/>
            <a:chExt cx="170329" cy="170329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01430F0D-3E38-4868-964B-F14E4475653B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61B502B-AF6E-46C7-8C34-C7DC8FF2C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21253D-3F21-43C4-9245-30F1DAF4E333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218400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사용량 추이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944717-B2EB-4141-91DC-358AB59676B2}"/>
              </a:ext>
            </a:extLst>
          </p:cNvPr>
          <p:cNvSpPr txBox="1"/>
          <p:nvPr/>
        </p:nvSpPr>
        <p:spPr>
          <a:xfrm>
            <a:off x="1143804" y="1647648"/>
            <a:ext cx="2809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미디어 이용 실태 조사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BE20638-5B46-4E90-9F77-55FE8283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99E12D-DF7A-4103-B467-192028388399}"/>
              </a:ext>
            </a:extLst>
          </p:cNvPr>
          <p:cNvGrpSpPr/>
          <p:nvPr/>
        </p:nvGrpSpPr>
        <p:grpSpPr>
          <a:xfrm>
            <a:off x="3511576" y="6716950"/>
            <a:ext cx="170329" cy="170329"/>
            <a:chOff x="60142" y="6734880"/>
            <a:chExt cx="170329" cy="170329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6CE9DE17-5FA7-4899-9F12-7C88143753AB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6CC0FF-7253-474E-AF44-CE1DEA621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2AC6CA-7084-455B-9321-E20D213CF3AA}"/>
              </a:ext>
            </a:extLst>
          </p:cNvPr>
          <p:cNvSpPr/>
          <p:nvPr/>
        </p:nvSpPr>
        <p:spPr>
          <a:xfrm>
            <a:off x="6466731" y="3687013"/>
            <a:ext cx="3816000" cy="99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F11E8C-8EB1-4E92-92B4-FB672D87A542}"/>
              </a:ext>
            </a:extLst>
          </p:cNvPr>
          <p:cNvSpPr txBox="1"/>
          <p:nvPr/>
        </p:nvSpPr>
        <p:spPr>
          <a:xfrm>
            <a:off x="6096000" y="3032609"/>
            <a:ext cx="4232249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나눔바른고딕OTF UltraLight" panose="00000300000000000000" pitchFamily="50" charset="-127"/>
              <a:buChar char="–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주 이용 매체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스마트폰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나눔바른고딕OTF UltraLight" panose="00000300000000000000" pitchFamily="50" charset="-127"/>
              <a:buChar char="–"/>
            </a:pP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스마트폰으로 미디어 시청하는 빈도 증가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B021A4E-A8C3-4ABD-AB99-1F81A2675B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98" t="43003" r="4523" b="-288"/>
          <a:stretch/>
        </p:blipFill>
        <p:spPr>
          <a:xfrm>
            <a:off x="923132" y="2349804"/>
            <a:ext cx="4503123" cy="30912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C0D1C0-2768-4194-87FD-F16168AA5968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428746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1709D188-8840-49D4-B4A1-57527E42CC0E}"/>
              </a:ext>
            </a:extLst>
          </p:cNvPr>
          <p:cNvSpPr/>
          <p:nvPr/>
        </p:nvSpPr>
        <p:spPr>
          <a:xfrm>
            <a:off x="7548322" y="4739473"/>
            <a:ext cx="1548000" cy="10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80253EC-7B6E-4011-AAC1-05D3EFED33F9}"/>
              </a:ext>
            </a:extLst>
          </p:cNvPr>
          <p:cNvSpPr/>
          <p:nvPr/>
        </p:nvSpPr>
        <p:spPr>
          <a:xfrm>
            <a:off x="7584181" y="3182768"/>
            <a:ext cx="1512000" cy="10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9E0BBB-5EC0-4EC2-86E8-2AF2327A0AAF}"/>
              </a:ext>
            </a:extLst>
          </p:cNvPr>
          <p:cNvSpPr/>
          <p:nvPr/>
        </p:nvSpPr>
        <p:spPr>
          <a:xfrm>
            <a:off x="7682753" y="1586957"/>
            <a:ext cx="1404000" cy="1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 사용량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4064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2019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대비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2020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OTT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이용자 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825E8E0-6F2F-4102-B831-0A795BD92821}"/>
              </a:ext>
            </a:extLst>
          </p:cNvPr>
          <p:cNvGraphicFramePr/>
          <p:nvPr/>
        </p:nvGraphicFramePr>
        <p:xfrm>
          <a:off x="923132" y="2684201"/>
          <a:ext cx="4037107" cy="2930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F62FB0F-6376-4A12-9208-917A411CC391}"/>
              </a:ext>
            </a:extLst>
          </p:cNvPr>
          <p:cNvSpPr txBox="1"/>
          <p:nvPr/>
        </p:nvSpPr>
        <p:spPr>
          <a:xfrm>
            <a:off x="1318714" y="2536906"/>
            <a:ext cx="34382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“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최근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3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개월 이내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이용해본 적 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있다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”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5BCAD-14CD-4B51-98CB-88693CFEAB2B}"/>
              </a:ext>
            </a:extLst>
          </p:cNvPr>
          <p:cNvSpPr txBox="1"/>
          <p:nvPr/>
        </p:nvSpPr>
        <p:spPr>
          <a:xfrm>
            <a:off x="6333786" y="3022353"/>
            <a:ext cx="3715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이용자의 </a:t>
            </a:r>
            <a:r>
              <a:rPr lang="en-US" altLang="ko-KR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회 평균 이용시간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단위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CA8B7-414E-4FD7-B59E-D0D6E881C4FD}"/>
              </a:ext>
            </a:extLst>
          </p:cNvPr>
          <p:cNvSpPr txBox="1"/>
          <p:nvPr/>
        </p:nvSpPr>
        <p:spPr>
          <a:xfrm>
            <a:off x="6333787" y="4586018"/>
            <a:ext cx="4232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동영상 서비스 </a:t>
            </a:r>
            <a:r>
              <a:rPr lang="en-US" altLang="ko-KR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주 평균 이용 시간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단위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시간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0A276-381D-4671-9417-62B0E653EBAC}"/>
              </a:ext>
            </a:extLst>
          </p:cNvPr>
          <p:cNvSpPr txBox="1"/>
          <p:nvPr/>
        </p:nvSpPr>
        <p:spPr>
          <a:xfrm>
            <a:off x="6333786" y="1425677"/>
            <a:ext cx="34382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이용자 중 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유료 결제 이용자</a:t>
            </a:r>
            <a:r>
              <a:rPr lang="en-US" altLang="ko-KR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비율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0D24D6F1-BFD2-47F2-9EF2-C22627D5D4F0}"/>
              </a:ext>
            </a:extLst>
          </p:cNvPr>
          <p:cNvGraphicFramePr/>
          <p:nvPr/>
        </p:nvGraphicFramePr>
        <p:xfrm>
          <a:off x="6256551" y="3108452"/>
          <a:ext cx="5630649" cy="105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855E5A32-7ED1-4FA8-8DCA-792473ABF336}"/>
              </a:ext>
            </a:extLst>
          </p:cNvPr>
          <p:cNvGraphicFramePr/>
          <p:nvPr/>
        </p:nvGraphicFramePr>
        <p:xfrm>
          <a:off x="6256551" y="4867786"/>
          <a:ext cx="5168831" cy="109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" name="차트 41">
            <a:extLst>
              <a:ext uri="{FF2B5EF4-FFF2-40B4-BE49-F238E27FC236}">
                <a16:creationId xmlns:a16="http://schemas.microsoft.com/office/drawing/2014/main" id="{23B7E581-69F9-4E43-BA4C-9037BBBB3D2E}"/>
              </a:ext>
            </a:extLst>
          </p:cNvPr>
          <p:cNvGraphicFramePr/>
          <p:nvPr/>
        </p:nvGraphicFramePr>
        <p:xfrm>
          <a:off x="6256551" y="1652095"/>
          <a:ext cx="4309849" cy="1076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2D6161D4-3DA2-4313-91B0-5B548619919E}"/>
              </a:ext>
            </a:extLst>
          </p:cNvPr>
          <p:cNvSpPr txBox="1"/>
          <p:nvPr/>
        </p:nvSpPr>
        <p:spPr>
          <a:xfrm>
            <a:off x="6370809" y="199170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D623D4-048D-4306-95ED-CE05FF283185}"/>
              </a:ext>
            </a:extLst>
          </p:cNvPr>
          <p:cNvSpPr txBox="1"/>
          <p:nvPr/>
        </p:nvSpPr>
        <p:spPr>
          <a:xfrm>
            <a:off x="6370809" y="219072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2020</a:t>
            </a:r>
            <a:r>
              <a:rPr lang="ko-KR" altLang="en-US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EBEFD0-842C-4A74-BEFD-EDA108071498}"/>
              </a:ext>
            </a:extLst>
          </p:cNvPr>
          <p:cNvSpPr txBox="1"/>
          <p:nvPr/>
        </p:nvSpPr>
        <p:spPr>
          <a:xfrm>
            <a:off x="6370809" y="34343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5FDBBB-E38D-48DC-9177-8AC5619B6615}"/>
              </a:ext>
            </a:extLst>
          </p:cNvPr>
          <p:cNvSpPr txBox="1"/>
          <p:nvPr/>
        </p:nvSpPr>
        <p:spPr>
          <a:xfrm>
            <a:off x="6370809" y="3633371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2020</a:t>
            </a:r>
            <a:r>
              <a:rPr lang="ko-KR" altLang="en-US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59BDA1-2EAF-432E-B4DB-CA17782DBC92}"/>
              </a:ext>
            </a:extLst>
          </p:cNvPr>
          <p:cNvSpPr txBox="1"/>
          <p:nvPr/>
        </p:nvSpPr>
        <p:spPr>
          <a:xfrm>
            <a:off x="6365850" y="5175980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358F7B-DC5D-41D2-8115-8B5CCDDDCC62}"/>
              </a:ext>
            </a:extLst>
          </p:cNvPr>
          <p:cNvSpPr txBox="1"/>
          <p:nvPr/>
        </p:nvSpPr>
        <p:spPr>
          <a:xfrm>
            <a:off x="6365850" y="5374992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2020</a:t>
            </a:r>
            <a:r>
              <a:rPr lang="ko-KR" altLang="en-US" sz="9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CC15C2-54F0-4A10-8FE3-3ADFD2E9705D}"/>
              </a:ext>
            </a:extLst>
          </p:cNvPr>
          <p:cNvGrpSpPr/>
          <p:nvPr/>
        </p:nvGrpSpPr>
        <p:grpSpPr>
          <a:xfrm>
            <a:off x="3879130" y="6716950"/>
            <a:ext cx="170329" cy="170329"/>
            <a:chOff x="60142" y="6734880"/>
            <a:chExt cx="170329" cy="170329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B02FEE9C-5D5A-40E0-88B4-BADD9D370015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4937F1-58E9-4D7F-8499-22E79B00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F702629-F7BC-43EE-B83D-FD6A5BBCA80D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347823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데이터센터 전력 소비량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4064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국내 데이터센터 분포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6C11AD-2A83-4A4A-9CCB-C8F3434B63E0}"/>
              </a:ext>
            </a:extLst>
          </p:cNvPr>
          <p:cNvGrpSpPr/>
          <p:nvPr/>
        </p:nvGrpSpPr>
        <p:grpSpPr>
          <a:xfrm>
            <a:off x="7113597" y="2171644"/>
            <a:ext cx="3551454" cy="3862422"/>
            <a:chOff x="4152122" y="490537"/>
            <a:chExt cx="4672790" cy="508194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B28CEB7-AF56-43E6-A10C-8E7FC0E56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384" b="13527"/>
            <a:stretch/>
          </p:blipFill>
          <p:spPr>
            <a:xfrm>
              <a:off x="4152122" y="490537"/>
              <a:ext cx="4672790" cy="508194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BB28478-EC3F-41F9-B014-C1722AF24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01" r="4742" b="50252"/>
            <a:stretch/>
          </p:blipFill>
          <p:spPr>
            <a:xfrm>
              <a:off x="4351758" y="5273901"/>
              <a:ext cx="4273518" cy="298580"/>
            </a:xfrm>
            <a:prstGeom prst="rect">
              <a:avLst/>
            </a:prstGeom>
          </p:spPr>
        </p:pic>
      </p:grp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19C4399D-4230-4CD6-B6DC-EDA475E81706}"/>
              </a:ext>
            </a:extLst>
          </p:cNvPr>
          <p:cNvGraphicFramePr/>
          <p:nvPr/>
        </p:nvGraphicFramePr>
        <p:xfrm>
          <a:off x="691694" y="1959610"/>
          <a:ext cx="5376000" cy="358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1B32E53-41F1-42AD-B134-4A64573D293D}"/>
              </a:ext>
            </a:extLst>
          </p:cNvPr>
          <p:cNvSpPr txBox="1"/>
          <p:nvPr/>
        </p:nvSpPr>
        <p:spPr>
          <a:xfrm>
            <a:off x="6998058" y="1647648"/>
            <a:ext cx="3981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상업용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(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민간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)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데이터센터 지리적 분포도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630CF67-572B-4045-91C7-127CC5AB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4204" y="1725815"/>
            <a:ext cx="206364" cy="18222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F349AD-7D8F-4D4A-9B7F-263B17B8554E}"/>
              </a:ext>
            </a:extLst>
          </p:cNvPr>
          <p:cNvGrpSpPr/>
          <p:nvPr/>
        </p:nvGrpSpPr>
        <p:grpSpPr>
          <a:xfrm>
            <a:off x="4228755" y="6716950"/>
            <a:ext cx="170329" cy="170329"/>
            <a:chOff x="60142" y="6734880"/>
            <a:chExt cx="170329" cy="17032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7946C182-1C7B-484F-876C-DCA7AAB6338B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9A5156-7BBD-42D1-945E-C2E728ED6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5248F4B-C4AA-439C-813F-5AB27E07E693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4239533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F58F20-77A9-4596-BDDA-ECDE4738004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데이터센터 전력 소비량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글로벌 데이터센터의 에너지 소비량 현황 및 예측치 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10">
                <a:extLst>
                  <a:ext uri="{FF2B5EF4-FFF2-40B4-BE49-F238E27FC236}">
                    <a16:creationId xmlns:a16="http://schemas.microsoft.com/office/drawing/2014/main" id="{DE73714D-C75B-42A2-A17B-2DE39B6B035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93382795"/>
                  </p:ext>
                </p:extLst>
              </p:nvPr>
            </p:nvGraphicFramePr>
            <p:xfrm>
              <a:off x="5720147" y="3124817"/>
              <a:ext cx="5768975" cy="1361821"/>
            </p:xfrm>
            <a:graphic>
              <a:graphicData uri="http://schemas.openxmlformats.org/drawingml/2006/table">
                <a:tbl>
                  <a:tblPr firstRow="1">
                    <a:tableStyleId>{68D230F3-CF80-4859-8CE7-A43EE81993B5}</a:tableStyleId>
                  </a:tblPr>
                  <a:tblGrid>
                    <a:gridCol w="1735455">
                      <a:extLst>
                        <a:ext uri="{9D8B030D-6E8A-4147-A177-3AD203B41FA5}">
                          <a16:colId xmlns:a16="http://schemas.microsoft.com/office/drawing/2014/main" val="2566387956"/>
                        </a:ext>
                      </a:extLst>
                    </a:gridCol>
                    <a:gridCol w="886142">
                      <a:extLst>
                        <a:ext uri="{9D8B030D-6E8A-4147-A177-3AD203B41FA5}">
                          <a16:colId xmlns:a16="http://schemas.microsoft.com/office/drawing/2014/main" val="297452645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7365095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2019241424"/>
                        </a:ext>
                      </a:extLst>
                    </a:gridCol>
                    <a:gridCol w="1263968">
                      <a:extLst>
                        <a:ext uri="{9D8B030D-6E8A-4147-A177-3AD203B41FA5}">
                          <a16:colId xmlns:a16="http://schemas.microsoft.com/office/drawing/2014/main" val="2179124815"/>
                        </a:ext>
                      </a:extLst>
                    </a:gridCol>
                  </a:tblGrid>
                  <a:tr h="2621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구분</a:t>
                          </a:r>
                          <a:endParaRPr lang="en-US" altLang="ko-KR" sz="1400" b="0" dirty="0">
                            <a:latin typeface="THE정고딕130" panose="02020603020101020101" pitchFamily="18" charset="-127"/>
                            <a:ea typeface="THE정고딕13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2014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2015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2016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연평균증가율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011816781"/>
                      </a:ext>
                    </a:extLst>
                  </a:tr>
                  <a:tr h="27308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산업용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264,618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265,633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269,975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6768632"/>
                      </a:ext>
                    </a:extLst>
                  </a:tr>
                  <a:tr h="2621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데이터센터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2,511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2,731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2,797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5.5%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0067772"/>
                      </a:ext>
                    </a:extLst>
                  </a:tr>
                  <a:tr h="358141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smtClean="0">
                                      <a:latin typeface="Cambria Math" panose="02040503050406030204" pitchFamily="18" charset="0"/>
                                    </a:rPr>
                                    <m:t>데이터센터</m:t>
                                  </m:r>
                                </m:num>
                                <m:den>
                                  <m:r>
                                    <a:rPr lang="ko-KR" altLang="en-US" sz="1200" smtClean="0">
                                      <a:latin typeface="Cambria Math" panose="02040503050406030204" pitchFamily="18" charset="0"/>
                                    </a:rPr>
                                    <m:t>산업용</m:t>
                                  </m:r>
                                </m:den>
                              </m:f>
                            </m:oMath>
                          </a14:m>
                          <a:r>
                            <a:rPr lang="ko-KR" altLang="en-US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 </a:t>
                          </a:r>
                          <a:r>
                            <a:rPr lang="en-US" altLang="ko-KR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×100 (%)</a:t>
                          </a:r>
                          <a:endParaRPr lang="ko-KR" altLang="en-US" sz="1200" dirty="0">
                            <a:latin typeface="THE정고딕130" panose="02020603020101020101" pitchFamily="18" charset="-127"/>
                            <a:ea typeface="THE정고딕13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0.95%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1.03%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1.04%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790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10">
                <a:extLst>
                  <a:ext uri="{FF2B5EF4-FFF2-40B4-BE49-F238E27FC236}">
                    <a16:creationId xmlns:a16="http://schemas.microsoft.com/office/drawing/2014/main" id="{DE73714D-C75B-42A2-A17B-2DE39B6B035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93382795"/>
                  </p:ext>
                </p:extLst>
              </p:nvPr>
            </p:nvGraphicFramePr>
            <p:xfrm>
              <a:off x="5720147" y="3124817"/>
              <a:ext cx="5768975" cy="1361821"/>
            </p:xfrm>
            <a:graphic>
              <a:graphicData uri="http://schemas.openxmlformats.org/drawingml/2006/table">
                <a:tbl>
                  <a:tblPr firstRow="1">
                    <a:tableStyleId>{68D230F3-CF80-4859-8CE7-A43EE81993B5}</a:tableStyleId>
                  </a:tblPr>
                  <a:tblGrid>
                    <a:gridCol w="1735455">
                      <a:extLst>
                        <a:ext uri="{9D8B030D-6E8A-4147-A177-3AD203B41FA5}">
                          <a16:colId xmlns:a16="http://schemas.microsoft.com/office/drawing/2014/main" val="2566387956"/>
                        </a:ext>
                      </a:extLst>
                    </a:gridCol>
                    <a:gridCol w="886142">
                      <a:extLst>
                        <a:ext uri="{9D8B030D-6E8A-4147-A177-3AD203B41FA5}">
                          <a16:colId xmlns:a16="http://schemas.microsoft.com/office/drawing/2014/main" val="297452645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7365095"/>
                        </a:ext>
                      </a:extLst>
                    </a:gridCol>
                    <a:gridCol w="941705">
                      <a:extLst>
                        <a:ext uri="{9D8B030D-6E8A-4147-A177-3AD203B41FA5}">
                          <a16:colId xmlns:a16="http://schemas.microsoft.com/office/drawing/2014/main" val="2019241424"/>
                        </a:ext>
                      </a:extLst>
                    </a:gridCol>
                    <a:gridCol w="1263968">
                      <a:extLst>
                        <a:ext uri="{9D8B030D-6E8A-4147-A177-3AD203B41FA5}">
                          <a16:colId xmlns:a16="http://schemas.microsoft.com/office/drawing/2014/main" val="217912481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구분</a:t>
                          </a:r>
                          <a:endParaRPr lang="en-US" altLang="ko-KR" sz="1400" b="0" dirty="0">
                            <a:latin typeface="THE정고딕130" panose="02020603020101020101" pitchFamily="18" charset="-127"/>
                            <a:ea typeface="THE정고딕13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2014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2015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2016</a:t>
                          </a:r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년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연평균증가율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0118167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산업용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264,618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265,633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269,975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67686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THE정고딕130" panose="02020603020101020101" pitchFamily="18" charset="-127"/>
                              <a:ea typeface="THE정고딕130" panose="02020603020101020101" pitchFamily="18" charset="-127"/>
                            </a:rPr>
                            <a:t>데이터센터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2,511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2,731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2,797</a:t>
                          </a:r>
                          <a:endParaRPr lang="ko-KR" altLang="en-US" sz="12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5.5%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0067772"/>
                      </a:ext>
                    </a:extLst>
                  </a:tr>
                  <a:tr h="44742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04054" r="-232632" b="-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0.95%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1.03%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rgbClr val="FFC000"/>
                              </a:solidFill>
                              <a:latin typeface="THE정고딕120" panose="02020603020101020101" pitchFamily="18" charset="-127"/>
                              <a:ea typeface="THE정고딕120" panose="02020603020101020101" pitchFamily="18" charset="-127"/>
                            </a:rPr>
                            <a:t>1.04%</a:t>
                          </a:r>
                          <a:endParaRPr lang="ko-KR" altLang="en-US" sz="1400" b="1" dirty="0">
                            <a:solidFill>
                              <a:srgbClr val="FFC000"/>
                            </a:solidFill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latin typeface="THE정고딕120" panose="02020603020101020101" pitchFamily="18" charset="-127"/>
                            <a:ea typeface="THE정고딕120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57909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A95E5C9-CE2B-489F-875F-38FA82DAAFEE}"/>
              </a:ext>
            </a:extLst>
          </p:cNvPr>
          <p:cNvSpPr txBox="1"/>
          <p:nvPr/>
        </p:nvSpPr>
        <p:spPr>
          <a:xfrm>
            <a:off x="1197846" y="5471515"/>
            <a:ext cx="4363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2010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- 2017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전 세계 데이터센터 에너지 소비량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BBDEC7-DCA9-40D4-A11D-CAEE86E5FF09}"/>
              </a:ext>
            </a:extLst>
          </p:cNvPr>
          <p:cNvGrpSpPr/>
          <p:nvPr/>
        </p:nvGrpSpPr>
        <p:grpSpPr>
          <a:xfrm>
            <a:off x="1302427" y="2271017"/>
            <a:ext cx="3846194" cy="3017203"/>
            <a:chOff x="1194797" y="2575282"/>
            <a:chExt cx="3846194" cy="3017203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9C0128-8228-44CE-B1E9-3FEB88E15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90" t="3573" r="78458" b="17456"/>
            <a:stretch/>
          </p:blipFill>
          <p:spPr>
            <a:xfrm>
              <a:off x="1194797" y="2575282"/>
              <a:ext cx="351620" cy="296249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5AADE15-F649-413D-A8D1-D5133EE2989F}"/>
                </a:ext>
              </a:extLst>
            </p:cNvPr>
            <p:cNvSpPr/>
            <p:nvPr/>
          </p:nvSpPr>
          <p:spPr>
            <a:xfrm>
              <a:off x="1690064" y="3847277"/>
              <a:ext cx="144000" cy="1440000"/>
            </a:xfrm>
            <a:prstGeom prst="rect">
              <a:avLst/>
            </a:prstGeom>
            <a:solidFill>
              <a:srgbClr val="93B9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2FF6251-1A52-41D6-B6F1-C69D912D17E4}"/>
                </a:ext>
              </a:extLst>
            </p:cNvPr>
            <p:cNvSpPr/>
            <p:nvPr/>
          </p:nvSpPr>
          <p:spPr>
            <a:xfrm>
              <a:off x="2126399" y="3775277"/>
              <a:ext cx="144000" cy="1512000"/>
            </a:xfrm>
            <a:prstGeom prst="rect">
              <a:avLst/>
            </a:prstGeom>
            <a:solidFill>
              <a:srgbClr val="7BAC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B062EFE-E471-49CC-ADCE-A0CD92CA7172}"/>
                </a:ext>
              </a:extLst>
            </p:cNvPr>
            <p:cNvSpPr/>
            <p:nvPr/>
          </p:nvSpPr>
          <p:spPr>
            <a:xfrm>
              <a:off x="2562734" y="3667277"/>
              <a:ext cx="144000" cy="1620000"/>
            </a:xfrm>
            <a:prstGeom prst="rect">
              <a:avLst/>
            </a:prstGeom>
            <a:solidFill>
              <a:srgbClr val="679E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7271DBB-5907-4CCA-8906-E89A37EE96A4}"/>
                </a:ext>
              </a:extLst>
            </p:cNvPr>
            <p:cNvSpPr/>
            <p:nvPr/>
          </p:nvSpPr>
          <p:spPr>
            <a:xfrm>
              <a:off x="2999069" y="3595277"/>
              <a:ext cx="144000" cy="1692000"/>
            </a:xfrm>
            <a:prstGeom prst="rect">
              <a:avLst/>
            </a:prstGeom>
            <a:solidFill>
              <a:srgbClr val="4682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66D4FC5-06D1-407A-B0C9-C445268D5662}"/>
                </a:ext>
              </a:extLst>
            </p:cNvPr>
            <p:cNvSpPr/>
            <p:nvPr/>
          </p:nvSpPr>
          <p:spPr>
            <a:xfrm>
              <a:off x="3435404" y="3487277"/>
              <a:ext cx="144000" cy="1800000"/>
            </a:xfrm>
            <a:prstGeom prst="rect">
              <a:avLst/>
            </a:prstGeom>
            <a:solidFill>
              <a:srgbClr val="4682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F638A8E-4975-45BC-AC34-E7997D0EAE9F}"/>
                </a:ext>
              </a:extLst>
            </p:cNvPr>
            <p:cNvSpPr/>
            <p:nvPr/>
          </p:nvSpPr>
          <p:spPr>
            <a:xfrm>
              <a:off x="3871739" y="3415277"/>
              <a:ext cx="144000" cy="1872000"/>
            </a:xfrm>
            <a:prstGeom prst="rect">
              <a:avLst/>
            </a:prstGeom>
            <a:solidFill>
              <a:srgbClr val="2F6B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0E6AA00-45A4-4DB9-A600-F7CDAECAAEBB}"/>
                </a:ext>
              </a:extLst>
            </p:cNvPr>
            <p:cNvSpPr/>
            <p:nvPr/>
          </p:nvSpPr>
          <p:spPr>
            <a:xfrm>
              <a:off x="4308074" y="3199277"/>
              <a:ext cx="144000" cy="2088000"/>
            </a:xfrm>
            <a:prstGeom prst="rect">
              <a:avLst/>
            </a:prstGeom>
            <a:solidFill>
              <a:srgbClr val="2F5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A722F06-2290-4FD6-B99F-A0F43E7A8F96}"/>
                </a:ext>
              </a:extLst>
            </p:cNvPr>
            <p:cNvSpPr/>
            <p:nvPr/>
          </p:nvSpPr>
          <p:spPr>
            <a:xfrm>
              <a:off x="4744411" y="2983277"/>
              <a:ext cx="144000" cy="2304000"/>
            </a:xfrm>
            <a:prstGeom prst="rect">
              <a:avLst/>
            </a:prstGeom>
            <a:solidFill>
              <a:srgbClr val="334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A987A2-AB20-48DB-838A-4DAD32240EED}"/>
                </a:ext>
              </a:extLst>
            </p:cNvPr>
            <p:cNvSpPr txBox="1"/>
            <p:nvPr/>
          </p:nvSpPr>
          <p:spPr>
            <a:xfrm>
              <a:off x="1532674" y="5346264"/>
              <a:ext cx="4587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2010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53DE4E-AA70-437F-97F2-968226925A6B}"/>
                </a:ext>
              </a:extLst>
            </p:cNvPr>
            <p:cNvSpPr txBox="1"/>
            <p:nvPr/>
          </p:nvSpPr>
          <p:spPr>
            <a:xfrm>
              <a:off x="4587021" y="5346264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2017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8AAE2E8-BD6A-4B38-A002-289642CFE92A}"/>
                </a:ext>
              </a:extLst>
            </p:cNvPr>
            <p:cNvSpPr txBox="1"/>
            <p:nvPr/>
          </p:nvSpPr>
          <p:spPr>
            <a:xfrm>
              <a:off x="1977712" y="5346264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2011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1EDE87-E17D-4F8C-AEA8-BD58BDA80670}"/>
                </a:ext>
              </a:extLst>
            </p:cNvPr>
            <p:cNvSpPr txBox="1"/>
            <p:nvPr/>
          </p:nvSpPr>
          <p:spPr>
            <a:xfrm>
              <a:off x="2374660" y="5346264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2012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7931C6-6452-484A-A785-77C721454A1C}"/>
                </a:ext>
              </a:extLst>
            </p:cNvPr>
            <p:cNvSpPr txBox="1"/>
            <p:nvPr/>
          </p:nvSpPr>
          <p:spPr>
            <a:xfrm>
              <a:off x="2814888" y="5346264"/>
              <a:ext cx="4571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2013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78313A-4781-4106-B748-A4A55E2C117F}"/>
                </a:ext>
              </a:extLst>
            </p:cNvPr>
            <p:cNvSpPr txBox="1"/>
            <p:nvPr/>
          </p:nvSpPr>
          <p:spPr>
            <a:xfrm>
              <a:off x="3258322" y="5346264"/>
              <a:ext cx="4587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2014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6E281B7-3C18-4AC4-A3C8-F94B5E0AD6CE}"/>
                </a:ext>
              </a:extLst>
            </p:cNvPr>
            <p:cNvSpPr txBox="1"/>
            <p:nvPr/>
          </p:nvSpPr>
          <p:spPr>
            <a:xfrm>
              <a:off x="3703360" y="5346264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2015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B2D3C8-3766-454D-891C-8800BD95DCB0}"/>
                </a:ext>
              </a:extLst>
            </p:cNvPr>
            <p:cNvSpPr txBox="1"/>
            <p:nvPr/>
          </p:nvSpPr>
          <p:spPr>
            <a:xfrm>
              <a:off x="4143588" y="5346264"/>
              <a:ext cx="4571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2016</a:t>
              </a:r>
              <a:endParaRPr lang="ko-KR" altLang="en-US" sz="10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D77989B-45B5-490A-B838-41EF26D76C43}"/>
              </a:ext>
            </a:extLst>
          </p:cNvPr>
          <p:cNvGrpSpPr/>
          <p:nvPr/>
        </p:nvGrpSpPr>
        <p:grpSpPr>
          <a:xfrm>
            <a:off x="4587345" y="6716950"/>
            <a:ext cx="170329" cy="170329"/>
            <a:chOff x="60142" y="6734880"/>
            <a:chExt cx="170329" cy="170329"/>
          </a:xfrm>
        </p:grpSpPr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0AE3B444-FC6A-4E3C-BF06-7788D7C98CBC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667DA4D-CDC1-4AF1-BB31-6FD73B21B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7D32E8-7849-4CFE-9BC9-54A8E10E7CB5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341371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온실가스와 전력 소비량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6556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온실가스 배출량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=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활동 자료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X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배출 계수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X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지구 온난화 지수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17291C-0147-4DA2-B634-1A12862FC236}"/>
              </a:ext>
            </a:extLst>
          </p:cNvPr>
          <p:cNvSpPr txBox="1"/>
          <p:nvPr/>
        </p:nvSpPr>
        <p:spPr>
          <a:xfrm>
            <a:off x="1143804" y="2093477"/>
            <a:ext cx="9828996" cy="1755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온실가스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직접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/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간접 배출량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CO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₂ 환산 배출량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6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대 온실가스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활동 자료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연료 사용량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제품 생산량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폐기물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매립량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등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매출 계수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연료별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연소 배출계수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발열량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산화율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등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지구 온난화 지수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CO2 (1), Ch4 (21), N2O (310), HFCs (140~11,700), PFCs (6,500~9,200), SF6 (23,900)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930A81-B0E2-4DFF-99BD-424F48AC2C2D}"/>
              </a:ext>
            </a:extLst>
          </p:cNvPr>
          <p:cNvSpPr txBox="1"/>
          <p:nvPr/>
        </p:nvSpPr>
        <p:spPr>
          <a:xfrm>
            <a:off x="1286328" y="4619454"/>
            <a:ext cx="8472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전력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1000 kWh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소비가 발생시키는 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온실가스 배출량</a:t>
            </a:r>
            <a:endParaRPr lang="en-US" altLang="ko-KR" sz="16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= 1000 kWh [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활동 자료</a:t>
            </a:r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]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× 0.466 </a:t>
            </a:r>
            <a:r>
              <a:rPr lang="en-US" altLang="ko-KR" sz="1600" spc="-110" dirty="0" err="1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kgCO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₂</a:t>
            </a:r>
            <a:r>
              <a:rPr lang="en-US" altLang="ko-KR" sz="1600" spc="-110" dirty="0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eq/kwh </a:t>
            </a:r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[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배출 계수</a:t>
            </a:r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] × 1 [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지구 온난화 지수</a:t>
            </a:r>
            <a:r>
              <a:rPr lang="en-US" altLang="ko-KR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] = 0.466 </a:t>
            </a:r>
            <a:r>
              <a:rPr lang="en-US" altLang="ko-KR" sz="1600" spc="-110" dirty="0" err="1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tCO</a:t>
            </a:r>
            <a:r>
              <a:rPr lang="ko-KR" altLang="en-US" sz="1600" spc="-11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₂</a:t>
            </a:r>
            <a:r>
              <a:rPr lang="en-US" altLang="ko-KR" sz="1600" spc="-110" dirty="0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eq</a:t>
            </a:r>
            <a:endParaRPr lang="ko-KR" altLang="en-US" sz="1600" spc="-11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855DD8-9E46-4211-A7B0-08122481CB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4689578"/>
            <a:ext cx="206364" cy="182221"/>
          </a:xfrm>
          <a:prstGeom prst="rect">
            <a:avLst/>
          </a:prstGeom>
        </p:spPr>
      </p:pic>
      <p:pic>
        <p:nvPicPr>
          <p:cNvPr id="31" name="Picture 4" descr="기고] 데이터센터의 저탄소 기술 혁신 사례 및 실천 방안 - CCTV뉴스">
            <a:extLst>
              <a:ext uri="{FF2B5EF4-FFF2-40B4-BE49-F238E27FC236}">
                <a16:creationId xmlns:a16="http://schemas.microsoft.com/office/drawing/2014/main" id="{032FF677-8B58-4832-88B7-F5EEF83C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r="7646"/>
          <a:stretch/>
        </p:blipFill>
        <p:spPr bwMode="auto">
          <a:xfrm>
            <a:off x="8671155" y="1647648"/>
            <a:ext cx="2176010" cy="16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F7C3C9-D607-4663-B3D7-F169FEAC8F06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B66FB1-CEEC-4517-A12A-8DF78BE2CD1F}"/>
              </a:ext>
            </a:extLst>
          </p:cNvPr>
          <p:cNvGrpSpPr/>
          <p:nvPr/>
        </p:nvGrpSpPr>
        <p:grpSpPr>
          <a:xfrm>
            <a:off x="4945935" y="6716950"/>
            <a:ext cx="170329" cy="170329"/>
            <a:chOff x="60142" y="6734880"/>
            <a:chExt cx="170329" cy="170329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2A479608-4329-4979-8534-B1A9F8E2FD92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879FD29-1E86-4B56-AC7F-BDAD70C65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75122F8-8BA1-4E7F-892F-C4B193CADF8F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306289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4D16C-304F-4800-9C76-53E130310E48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8D4686-0262-40C3-8451-1CE142DF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61" y="1559859"/>
            <a:ext cx="4909542" cy="39919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113753-2D9B-4B77-AEE8-F900AC297C6D}"/>
              </a:ext>
            </a:extLst>
          </p:cNvPr>
          <p:cNvSpPr/>
          <p:nvPr/>
        </p:nvSpPr>
        <p:spPr>
          <a:xfrm>
            <a:off x="152399" y="152400"/>
            <a:ext cx="11878235" cy="656216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36C001-63D3-44A7-91FA-E2097B037905}"/>
              </a:ext>
            </a:extLst>
          </p:cNvPr>
          <p:cNvGrpSpPr/>
          <p:nvPr/>
        </p:nvGrpSpPr>
        <p:grpSpPr>
          <a:xfrm>
            <a:off x="8090646" y="851973"/>
            <a:ext cx="1945342" cy="707886"/>
            <a:chOff x="8150846" y="830959"/>
            <a:chExt cx="194534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3734E5-DE36-4A22-A155-70D20C6E2078}"/>
                </a:ext>
              </a:extLst>
            </p:cNvPr>
            <p:cNvSpPr txBox="1"/>
            <p:nvPr/>
          </p:nvSpPr>
          <p:spPr>
            <a:xfrm>
              <a:off x="8150846" y="830959"/>
              <a:ext cx="194534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spc="600" dirty="0">
                  <a:latin typeface="Tw Cen MT Condensed Extra Bold" panose="020B0803020202020204" pitchFamily="34" charset="0"/>
                </a:rPr>
                <a:t>INDEX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D7F139-E620-44B7-8071-E75946D063A7}"/>
                </a:ext>
              </a:extLst>
            </p:cNvPr>
            <p:cNvSpPr>
              <a:spLocks/>
            </p:cNvSpPr>
            <p:nvPr/>
          </p:nvSpPr>
          <p:spPr>
            <a:xfrm>
              <a:off x="8277517" y="1408607"/>
              <a:ext cx="1692000" cy="1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CEBC12-6CFD-455D-9CF3-D52FD1FC50FF}"/>
                </a:ext>
              </a:extLst>
            </p:cNvPr>
            <p:cNvSpPr>
              <a:spLocks/>
            </p:cNvSpPr>
            <p:nvPr/>
          </p:nvSpPr>
          <p:spPr>
            <a:xfrm>
              <a:off x="8277517" y="1439795"/>
              <a:ext cx="1692000" cy="3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9511D2-C1AF-4863-9D2C-5CC9921E49D1}"/>
              </a:ext>
            </a:extLst>
          </p:cNvPr>
          <p:cNvGrpSpPr/>
          <p:nvPr/>
        </p:nvGrpSpPr>
        <p:grpSpPr>
          <a:xfrm>
            <a:off x="7931765" y="1604235"/>
            <a:ext cx="2263103" cy="4078809"/>
            <a:chOff x="7631242" y="1559859"/>
            <a:chExt cx="2263103" cy="40788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ADAB4A-22B5-4126-9C0D-B80E3E22C8EF}"/>
                </a:ext>
              </a:extLst>
            </p:cNvPr>
            <p:cNvSpPr txBox="1"/>
            <p:nvPr/>
          </p:nvSpPr>
          <p:spPr>
            <a:xfrm>
              <a:off x="8090646" y="1559859"/>
              <a:ext cx="1803699" cy="40788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pc="300" dirty="0">
                  <a:latin typeface="THE왼손잡이" panose="02020603020101020101" pitchFamily="18" charset="-127"/>
                  <a:ea typeface="THE왼손잡이" panose="02020603020101020101" pitchFamily="18" charset="-127"/>
                </a:rPr>
                <a:t>주제 선정 배경</a:t>
              </a:r>
              <a:endParaRPr lang="en-US" altLang="ko-KR" spc="300" dirty="0">
                <a:latin typeface="THE왼손잡이" panose="02020603020101020101" pitchFamily="18" charset="-127"/>
                <a:ea typeface="THE왼손잡이" panose="02020603020101020101" pitchFamily="18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pc="300" dirty="0">
                  <a:latin typeface="THE왼손잡이" panose="02020603020101020101" pitchFamily="18" charset="-127"/>
                  <a:ea typeface="THE왼손잡이" panose="02020603020101020101" pitchFamily="18" charset="-127"/>
                </a:rPr>
                <a:t>변수 설명</a:t>
              </a:r>
              <a:endParaRPr lang="en-US" altLang="ko-KR" spc="300" dirty="0">
                <a:latin typeface="THE왼손잡이" panose="02020603020101020101" pitchFamily="18" charset="-127"/>
                <a:ea typeface="THE왼손잡이" panose="02020603020101020101" pitchFamily="18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pc="300" dirty="0">
                  <a:latin typeface="THE왼손잡이" panose="02020603020101020101" pitchFamily="18" charset="-127"/>
                  <a:ea typeface="THE왼손잡이" panose="02020603020101020101" pitchFamily="18" charset="-127"/>
                </a:rPr>
                <a:t>분석 결과 및 내용</a:t>
              </a:r>
              <a:endParaRPr lang="en-US" altLang="ko-KR" spc="300" dirty="0">
                <a:latin typeface="THE왼손잡이" panose="02020603020101020101" pitchFamily="18" charset="-127"/>
                <a:ea typeface="THE왼손잡이" panose="02020603020101020101" pitchFamily="18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pc="300" dirty="0">
                  <a:latin typeface="THE왼손잡이" panose="02020603020101020101" pitchFamily="18" charset="-127"/>
                  <a:ea typeface="THE왼손잡이" panose="02020603020101020101" pitchFamily="18" charset="-127"/>
                </a:rPr>
                <a:t>결론 및 개선 방안</a:t>
              </a:r>
              <a:endParaRPr lang="en-US" altLang="ko-KR" spc="300" dirty="0">
                <a:latin typeface="THE왼손잡이" panose="02020603020101020101" pitchFamily="18" charset="-127"/>
                <a:ea typeface="THE왼손잡이" panose="02020603020101020101" pitchFamily="18" charset="-127"/>
              </a:endParaRPr>
            </a:p>
            <a:p>
              <a:pPr>
                <a:lnSpc>
                  <a:spcPct val="300000"/>
                </a:lnSpc>
              </a:pPr>
              <a:r>
                <a:rPr lang="ko-KR" altLang="en-US" spc="300" dirty="0">
                  <a:latin typeface="THE왼손잡이" panose="02020603020101020101" pitchFamily="18" charset="-127"/>
                  <a:ea typeface="THE왼손잡이" panose="02020603020101020101" pitchFamily="18" charset="-127"/>
                </a:rPr>
                <a:t>소감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4AFDDCE-F730-4CEA-B199-1582EFB5F1BD}"/>
                </a:ext>
              </a:extLst>
            </p:cNvPr>
            <p:cNvSpPr>
              <a:spLocks/>
            </p:cNvSpPr>
            <p:nvPr/>
          </p:nvSpPr>
          <p:spPr>
            <a:xfrm>
              <a:off x="7631242" y="2079811"/>
              <a:ext cx="144000" cy="144000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1A5F4C-9664-4012-993F-C55E07BCCD68}"/>
                </a:ext>
              </a:extLst>
            </p:cNvPr>
            <p:cNvSpPr>
              <a:spLocks/>
            </p:cNvSpPr>
            <p:nvPr/>
          </p:nvSpPr>
          <p:spPr>
            <a:xfrm>
              <a:off x="7631242" y="2891081"/>
              <a:ext cx="144000" cy="144000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4249E5-931D-41F6-AF11-6E533F89CF74}"/>
                </a:ext>
              </a:extLst>
            </p:cNvPr>
            <p:cNvSpPr>
              <a:spLocks/>
            </p:cNvSpPr>
            <p:nvPr/>
          </p:nvSpPr>
          <p:spPr>
            <a:xfrm>
              <a:off x="7631242" y="3702351"/>
              <a:ext cx="144000" cy="144000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5A50744-47D7-4724-AB8C-AE99B1A96B3A}"/>
                </a:ext>
              </a:extLst>
            </p:cNvPr>
            <p:cNvSpPr>
              <a:spLocks/>
            </p:cNvSpPr>
            <p:nvPr/>
          </p:nvSpPr>
          <p:spPr>
            <a:xfrm>
              <a:off x="7631242" y="4513621"/>
              <a:ext cx="144000" cy="144000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C644F3-9CDC-419F-98B1-2ACD442CAB92}"/>
                </a:ext>
              </a:extLst>
            </p:cNvPr>
            <p:cNvSpPr>
              <a:spLocks/>
            </p:cNvSpPr>
            <p:nvPr/>
          </p:nvSpPr>
          <p:spPr>
            <a:xfrm>
              <a:off x="7631242" y="5324891"/>
              <a:ext cx="144000" cy="144000"/>
            </a:xfrm>
            <a:prstGeom prst="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944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온실가스와 전력 소비량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6556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종단적 분석과 횡단적 분석 동시 진행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681C81E-9521-494E-AAC0-9D85B0BBCB7E}"/>
              </a:ext>
            </a:extLst>
          </p:cNvPr>
          <p:cNvSpPr/>
          <p:nvPr/>
        </p:nvSpPr>
        <p:spPr>
          <a:xfrm>
            <a:off x="650631" y="2303929"/>
            <a:ext cx="2250831" cy="9203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5DCDC-3A94-491A-9ECC-73AD5337F36B}"/>
              </a:ext>
            </a:extLst>
          </p:cNvPr>
          <p:cNvSpPr txBox="1"/>
          <p:nvPr/>
        </p:nvSpPr>
        <p:spPr>
          <a:xfrm>
            <a:off x="1143804" y="2140644"/>
            <a:ext cx="6096000" cy="89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종단적 분석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2006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년부터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2019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년까지의 시계열 자료 활용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횡단적 분석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2018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지역별 자료 활용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A0FD193-BD25-4A05-8148-B5B1870EC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" t="19342" r="2748"/>
          <a:stretch/>
        </p:blipFill>
        <p:spPr>
          <a:xfrm>
            <a:off x="6424670" y="1540373"/>
            <a:ext cx="5244896" cy="253722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2363789-89E9-4BFA-BED5-4AA638490C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" t="1763" r="1610" b="5429"/>
          <a:stretch/>
        </p:blipFill>
        <p:spPr>
          <a:xfrm>
            <a:off x="6424669" y="4277015"/>
            <a:ext cx="5244896" cy="17794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1CCF2B-E0B6-4089-A702-62533C89E73A}"/>
              </a:ext>
            </a:extLst>
          </p:cNvPr>
          <p:cNvSpPr txBox="1"/>
          <p:nvPr/>
        </p:nvSpPr>
        <p:spPr>
          <a:xfrm>
            <a:off x="10006687" y="6161465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 </a:t>
            </a:r>
            <a:r>
              <a:rPr lang="ko-KR" altLang="en-US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출처</a:t>
            </a:r>
            <a:r>
              <a: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환경부</a:t>
            </a:r>
            <a:r>
              <a:rPr lang="en-US" altLang="ko-KR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한국전력공사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92BCC-2504-4015-AE05-CFFF74534090}"/>
              </a:ext>
            </a:extLst>
          </p:cNvPr>
          <p:cNvSpPr txBox="1"/>
          <p:nvPr/>
        </p:nvSpPr>
        <p:spPr>
          <a:xfrm>
            <a:off x="6424669" y="1164243"/>
            <a:ext cx="527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온실가스 배출량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단위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: Gg </a:t>
            </a:r>
            <a:r>
              <a:rPr lang="en-US" altLang="ko-KR" sz="1400" dirty="0" err="1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CO₂eq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  <a:cs typeface="조선일보명조" panose="02030304000000000000" pitchFamily="18" charset="-127"/>
              </a:rPr>
              <a:t>.)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CCF04A-92F3-44DA-8FAA-79EAAD3696F6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DAB9E3-77AB-4232-82A3-59D0622B4836}"/>
              </a:ext>
            </a:extLst>
          </p:cNvPr>
          <p:cNvGrpSpPr/>
          <p:nvPr/>
        </p:nvGrpSpPr>
        <p:grpSpPr>
          <a:xfrm>
            <a:off x="5313488" y="6716950"/>
            <a:ext cx="170329" cy="170329"/>
            <a:chOff x="60142" y="6734880"/>
            <a:chExt cx="170329" cy="170329"/>
          </a:xfrm>
        </p:grpSpPr>
        <p:sp>
          <p:nvSpPr>
            <p:cNvPr id="25" name="순서도: 연결자 24">
              <a:extLst>
                <a:ext uri="{FF2B5EF4-FFF2-40B4-BE49-F238E27FC236}">
                  <a16:creationId xmlns:a16="http://schemas.microsoft.com/office/drawing/2014/main" id="{1FBBB1B2-718C-423F-8478-9CE443E45F13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1FC8F38-BAF2-460B-99BF-34738A24F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6BB718A-F14B-47CF-8CFE-00390DD4E821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325193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온실가스와 전력 소비량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2083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종단적 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31D848B-05FD-4F23-9307-C7E2FA0D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8" y="1145211"/>
            <a:ext cx="3878873" cy="22992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9A6D0B-A624-40AB-BE98-89727D48F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12" y="3955453"/>
            <a:ext cx="3878866" cy="230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9073584-8367-4B1A-A6B8-E907CB557518}"/>
              </a:ext>
            </a:extLst>
          </p:cNvPr>
          <p:cNvSpPr txBox="1"/>
          <p:nvPr/>
        </p:nvSpPr>
        <p:spPr>
          <a:xfrm>
            <a:off x="1143804" y="4206083"/>
            <a:ext cx="2083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횡단적 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4DFD2F-EAD1-46AD-83CA-AB2A6B1F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4284250"/>
            <a:ext cx="206364" cy="18222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D8AA87F-5CC0-4A4F-BA20-8C6181416126}"/>
              </a:ext>
            </a:extLst>
          </p:cNvPr>
          <p:cNvGrpSpPr/>
          <p:nvPr/>
        </p:nvGrpSpPr>
        <p:grpSpPr>
          <a:xfrm>
            <a:off x="1143804" y="2183689"/>
            <a:ext cx="5669372" cy="1239837"/>
            <a:chOff x="1143804" y="2183689"/>
            <a:chExt cx="5669372" cy="123983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EED3710-6444-4865-8F37-FC8A83FC31A7}"/>
                </a:ext>
              </a:extLst>
            </p:cNvPr>
            <p:cNvGrpSpPr/>
            <p:nvPr/>
          </p:nvGrpSpPr>
          <p:grpSpPr>
            <a:xfrm>
              <a:off x="1143804" y="2183689"/>
              <a:ext cx="5669372" cy="1239837"/>
              <a:chOff x="666905" y="2453848"/>
              <a:chExt cx="6419850" cy="1239837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CDBF0050-53ED-4773-95AD-D0FDF874B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05" y="2453848"/>
                <a:ext cx="6419850" cy="8382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5CEF10D-80B7-4977-9713-A5E1FEB55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905" y="3426985"/>
                <a:ext cx="3076575" cy="266700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93ADD25-10F5-4908-A4A2-A6CB26528E36}"/>
                  </a:ext>
                </a:extLst>
              </p:cNvPr>
              <p:cNvSpPr/>
              <p:nvPr/>
            </p:nvSpPr>
            <p:spPr>
              <a:xfrm>
                <a:off x="2090057" y="3399724"/>
                <a:ext cx="1620000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01D95D7-26FD-4465-B682-7C28B666C22D}"/>
                  </a:ext>
                </a:extLst>
              </p:cNvPr>
              <p:cNvSpPr/>
              <p:nvPr/>
            </p:nvSpPr>
            <p:spPr>
              <a:xfrm>
                <a:off x="4107488" y="2964965"/>
                <a:ext cx="780661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F685FC-C1BE-48EA-AB94-1F2E37FDF902}"/>
                </a:ext>
              </a:extLst>
            </p:cNvPr>
            <p:cNvGrpSpPr/>
            <p:nvPr/>
          </p:nvGrpSpPr>
          <p:grpSpPr>
            <a:xfrm>
              <a:off x="3799227" y="2682028"/>
              <a:ext cx="1968005" cy="722519"/>
              <a:chOff x="3799227" y="2682028"/>
              <a:chExt cx="1968005" cy="722519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44AE71EE-3DF8-4527-871C-711F2DE37248}"/>
                  </a:ext>
                </a:extLst>
              </p:cNvPr>
              <p:cNvSpPr/>
              <p:nvPr/>
            </p:nvSpPr>
            <p:spPr>
              <a:xfrm flipV="1">
                <a:off x="4886808" y="2682028"/>
                <a:ext cx="815777" cy="28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5FAD90-A24C-4502-A323-20465C56FE71}"/>
                  </a:ext>
                </a:extLst>
              </p:cNvPr>
              <p:cNvSpPr txBox="1"/>
              <p:nvPr/>
            </p:nvSpPr>
            <p:spPr>
              <a:xfrm>
                <a:off x="4825949" y="2692901"/>
                <a:ext cx="9412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spc="300" dirty="0">
                    <a:solidFill>
                      <a:schemeClr val="bg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상관계수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90284C8-5163-4B46-BECA-0BBB6463D932}"/>
                  </a:ext>
                </a:extLst>
              </p:cNvPr>
              <p:cNvSpPr/>
              <p:nvPr/>
            </p:nvSpPr>
            <p:spPr>
              <a:xfrm flipV="1">
                <a:off x="3846319" y="3116132"/>
                <a:ext cx="900000" cy="28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F3C2F84-5CB4-4A00-9954-23A660D2A455}"/>
                  </a:ext>
                </a:extLst>
              </p:cNvPr>
              <p:cNvSpPr txBox="1"/>
              <p:nvPr/>
            </p:nvSpPr>
            <p:spPr>
              <a:xfrm>
                <a:off x="3799227" y="3127548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유의확률</a:t>
                </a:r>
                <a:r>
                  <a:rPr lang="en-US" altLang="ko-KR" sz="1200" b="1" dirty="0">
                    <a:solidFill>
                      <a:schemeClr val="bg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(p)</a:t>
                </a:r>
                <a:endParaRPr lang="ko-KR" altLang="en-US" sz="1200" b="1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EBAC84-43C6-4018-B312-8D1626C3ED5E}"/>
              </a:ext>
            </a:extLst>
          </p:cNvPr>
          <p:cNvGrpSpPr/>
          <p:nvPr/>
        </p:nvGrpSpPr>
        <p:grpSpPr>
          <a:xfrm>
            <a:off x="1143804" y="4649698"/>
            <a:ext cx="5669372" cy="1333500"/>
            <a:chOff x="1143804" y="4649698"/>
            <a:chExt cx="5669372" cy="133350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233225C-446B-459F-B49D-9DFA467A1016}"/>
                </a:ext>
              </a:extLst>
            </p:cNvPr>
            <p:cNvGrpSpPr/>
            <p:nvPr/>
          </p:nvGrpSpPr>
          <p:grpSpPr>
            <a:xfrm>
              <a:off x="1143804" y="4649698"/>
              <a:ext cx="5669372" cy="1333500"/>
              <a:chOff x="666905" y="4937112"/>
              <a:chExt cx="5457825" cy="13335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8B7B227-B246-4794-A976-0CF96B4A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905" y="4937112"/>
                <a:ext cx="5457825" cy="133350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7C666D4-0DF2-468A-A850-B8504D631569}"/>
                  </a:ext>
                </a:extLst>
              </p:cNvPr>
              <p:cNvSpPr/>
              <p:nvPr/>
            </p:nvSpPr>
            <p:spPr>
              <a:xfrm>
                <a:off x="2116952" y="5996852"/>
                <a:ext cx="1512000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6061141-0742-4B90-B726-84D1B02D060A}"/>
                  </a:ext>
                </a:extLst>
              </p:cNvPr>
              <p:cNvSpPr/>
              <p:nvPr/>
            </p:nvSpPr>
            <p:spPr>
              <a:xfrm>
                <a:off x="3858174" y="5476312"/>
                <a:ext cx="780661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7AB2C38-8229-446C-827A-CD77FF7C0F3C}"/>
                </a:ext>
              </a:extLst>
            </p:cNvPr>
            <p:cNvSpPr/>
            <p:nvPr/>
          </p:nvSpPr>
          <p:spPr>
            <a:xfrm flipV="1">
              <a:off x="5284062" y="5176120"/>
              <a:ext cx="815777" cy="28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FCA1DB-71AD-4D32-8CC5-C9067769F9F4}"/>
                </a:ext>
              </a:extLst>
            </p:cNvPr>
            <p:cNvSpPr txBox="1"/>
            <p:nvPr/>
          </p:nvSpPr>
          <p:spPr>
            <a:xfrm>
              <a:off x="5225108" y="5185088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300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상관계수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85FDB86-ED55-4873-A07C-1FECB41EC798}"/>
                </a:ext>
              </a:extLst>
            </p:cNvPr>
            <p:cNvSpPr/>
            <p:nvPr/>
          </p:nvSpPr>
          <p:spPr>
            <a:xfrm flipV="1">
              <a:off x="4236404" y="5696688"/>
              <a:ext cx="900000" cy="28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B214BC-D069-40E3-B52E-C18ABE2F1C81}"/>
                </a:ext>
              </a:extLst>
            </p:cNvPr>
            <p:cNvSpPr txBox="1"/>
            <p:nvPr/>
          </p:nvSpPr>
          <p:spPr>
            <a:xfrm>
              <a:off x="4175545" y="5705656"/>
              <a:ext cx="994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유의확률</a:t>
              </a:r>
              <a:r>
                <a:rPr lang="en-US" altLang="ko-KR" sz="1200" b="1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(p)</a:t>
              </a:r>
              <a:endParaRPr lang="ko-KR" altLang="en-US" sz="12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C9D001-7329-4B31-85C7-6DE65A90A4F9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404D7DF-3732-4815-8742-CE2FF20D4025}"/>
              </a:ext>
            </a:extLst>
          </p:cNvPr>
          <p:cNvGrpSpPr/>
          <p:nvPr/>
        </p:nvGrpSpPr>
        <p:grpSpPr>
          <a:xfrm>
            <a:off x="5681042" y="6716950"/>
            <a:ext cx="170329" cy="170329"/>
            <a:chOff x="60142" y="6734880"/>
            <a:chExt cx="170329" cy="17032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514267-3A6B-4F54-9027-03465B1DBE8D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6F3262A-B532-416D-8EDB-696851C8C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3C8A47A-F8A9-4498-A7F0-413525603D4B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196263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AECDC4-1448-4A3F-803F-527B0E0FE5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온실가스와 전력 소비량 관계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0745C-41EC-4D69-8363-EB330BF4C147}"/>
              </a:ext>
            </a:extLst>
          </p:cNvPr>
          <p:cNvSpPr txBox="1"/>
          <p:nvPr/>
        </p:nvSpPr>
        <p:spPr>
          <a:xfrm>
            <a:off x="1143804" y="1647648"/>
            <a:ext cx="2083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종단적 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31D848B-05FD-4F23-9307-C7E2FA0D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68" y="1145211"/>
            <a:ext cx="3878873" cy="22992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9A6D0B-A624-40AB-BE98-89727D48F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12" y="3955453"/>
            <a:ext cx="3878866" cy="2300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9073584-8367-4B1A-A6B8-E907CB557518}"/>
              </a:ext>
            </a:extLst>
          </p:cNvPr>
          <p:cNvSpPr txBox="1"/>
          <p:nvPr/>
        </p:nvSpPr>
        <p:spPr>
          <a:xfrm>
            <a:off x="1143804" y="4206083"/>
            <a:ext cx="2083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횡단적 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14DFD2F-EAD1-46AD-83CA-AB2A6B1F14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4284250"/>
            <a:ext cx="206364" cy="18222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ED3710-6444-4865-8F37-FC8A83FC31A7}"/>
              </a:ext>
            </a:extLst>
          </p:cNvPr>
          <p:cNvGrpSpPr/>
          <p:nvPr/>
        </p:nvGrpSpPr>
        <p:grpSpPr>
          <a:xfrm>
            <a:off x="1143804" y="2183689"/>
            <a:ext cx="5669372" cy="1239837"/>
            <a:chOff x="666905" y="2453848"/>
            <a:chExt cx="6419850" cy="123983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DBF0050-53ED-4773-95AD-D0FDF874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905" y="2453848"/>
              <a:ext cx="6419850" cy="8382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5CEF10D-80B7-4977-9713-A5E1FEB55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905" y="3426985"/>
              <a:ext cx="3076575" cy="2667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3ADD25-10F5-4908-A4A2-A6CB26528E36}"/>
                </a:ext>
              </a:extLst>
            </p:cNvPr>
            <p:cNvSpPr/>
            <p:nvPr/>
          </p:nvSpPr>
          <p:spPr>
            <a:xfrm>
              <a:off x="2090057" y="3399724"/>
              <a:ext cx="1620000" cy="2520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01D95D7-26FD-4465-B682-7C28B666C22D}"/>
                </a:ext>
              </a:extLst>
            </p:cNvPr>
            <p:cNvSpPr/>
            <p:nvPr/>
          </p:nvSpPr>
          <p:spPr>
            <a:xfrm>
              <a:off x="4107488" y="2964965"/>
              <a:ext cx="780661" cy="2520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AE71EE-3DF8-4527-871C-711F2DE37248}"/>
              </a:ext>
            </a:extLst>
          </p:cNvPr>
          <p:cNvSpPr/>
          <p:nvPr/>
        </p:nvSpPr>
        <p:spPr>
          <a:xfrm flipV="1">
            <a:off x="4886808" y="2682029"/>
            <a:ext cx="815777" cy="2798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5FAD90-A24C-4502-A323-20465C56FE71}"/>
              </a:ext>
            </a:extLst>
          </p:cNvPr>
          <p:cNvSpPr txBox="1"/>
          <p:nvPr/>
        </p:nvSpPr>
        <p:spPr>
          <a:xfrm>
            <a:off x="4825949" y="2692901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pc="300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상관계수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90284C8-5163-4B46-BECA-0BBB6463D932}"/>
              </a:ext>
            </a:extLst>
          </p:cNvPr>
          <p:cNvSpPr/>
          <p:nvPr/>
        </p:nvSpPr>
        <p:spPr>
          <a:xfrm flipV="1">
            <a:off x="3846319" y="3116133"/>
            <a:ext cx="900000" cy="2813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3C2F84-5CB4-4A00-9954-23A660D2A455}"/>
              </a:ext>
            </a:extLst>
          </p:cNvPr>
          <p:cNvSpPr txBox="1"/>
          <p:nvPr/>
        </p:nvSpPr>
        <p:spPr>
          <a:xfrm>
            <a:off x="3799227" y="3127548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유의확률</a:t>
            </a:r>
            <a:r>
              <a:rPr lang="en-US" altLang="ko-KR" sz="12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(p)</a:t>
            </a:r>
            <a:endParaRPr lang="ko-KR" altLang="en-US" sz="1200" b="1" dirty="0">
              <a:solidFill>
                <a:schemeClr val="bg1"/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358C41-747A-4AE7-846E-DB94F5FF3F61}"/>
              </a:ext>
            </a:extLst>
          </p:cNvPr>
          <p:cNvGrpSpPr/>
          <p:nvPr/>
        </p:nvGrpSpPr>
        <p:grpSpPr>
          <a:xfrm>
            <a:off x="1143804" y="4649698"/>
            <a:ext cx="5669372" cy="1333500"/>
            <a:chOff x="1143804" y="4649698"/>
            <a:chExt cx="5669372" cy="133350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233225C-446B-459F-B49D-9DFA467A1016}"/>
                </a:ext>
              </a:extLst>
            </p:cNvPr>
            <p:cNvGrpSpPr/>
            <p:nvPr/>
          </p:nvGrpSpPr>
          <p:grpSpPr>
            <a:xfrm>
              <a:off x="1143804" y="4649698"/>
              <a:ext cx="5669372" cy="1333500"/>
              <a:chOff x="666905" y="4937112"/>
              <a:chExt cx="5457825" cy="133350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08B7B227-B246-4794-A976-0CF96B4A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905" y="4937112"/>
                <a:ext cx="5457825" cy="1333500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7C666D4-0DF2-468A-A850-B8504D631569}"/>
                  </a:ext>
                </a:extLst>
              </p:cNvPr>
              <p:cNvSpPr/>
              <p:nvPr/>
            </p:nvSpPr>
            <p:spPr>
              <a:xfrm>
                <a:off x="2116952" y="5996852"/>
                <a:ext cx="1512000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6061141-0742-4B90-B726-84D1B02D060A}"/>
                  </a:ext>
                </a:extLst>
              </p:cNvPr>
              <p:cNvSpPr/>
              <p:nvPr/>
            </p:nvSpPr>
            <p:spPr>
              <a:xfrm>
                <a:off x="3858174" y="5476312"/>
                <a:ext cx="780661" cy="2520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7AB2C38-8229-446C-827A-CD77FF7C0F3C}"/>
                </a:ext>
              </a:extLst>
            </p:cNvPr>
            <p:cNvSpPr/>
            <p:nvPr/>
          </p:nvSpPr>
          <p:spPr>
            <a:xfrm flipV="1">
              <a:off x="5284062" y="5176121"/>
              <a:ext cx="815777" cy="2798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FCA1DB-71AD-4D32-8CC5-C9067769F9F4}"/>
                </a:ext>
              </a:extLst>
            </p:cNvPr>
            <p:cNvSpPr txBox="1"/>
            <p:nvPr/>
          </p:nvSpPr>
          <p:spPr>
            <a:xfrm>
              <a:off x="5225108" y="5185088"/>
              <a:ext cx="9412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300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상관계수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85FDB86-ED55-4873-A07C-1FECB41EC798}"/>
                </a:ext>
              </a:extLst>
            </p:cNvPr>
            <p:cNvSpPr/>
            <p:nvPr/>
          </p:nvSpPr>
          <p:spPr>
            <a:xfrm flipV="1">
              <a:off x="4236404" y="5696689"/>
              <a:ext cx="900000" cy="2798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B214BC-D069-40E3-B52E-C18ABE2F1C81}"/>
                </a:ext>
              </a:extLst>
            </p:cNvPr>
            <p:cNvSpPr txBox="1"/>
            <p:nvPr/>
          </p:nvSpPr>
          <p:spPr>
            <a:xfrm>
              <a:off x="4175545" y="5705656"/>
              <a:ext cx="994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유의확률</a:t>
              </a:r>
              <a:r>
                <a:rPr lang="en-US" altLang="ko-KR" sz="1200" b="1" dirty="0">
                  <a:solidFill>
                    <a:schemeClr val="bg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(p)</a:t>
              </a:r>
              <a:endParaRPr lang="ko-KR" altLang="en-US" sz="1200" b="1" dirty="0">
                <a:solidFill>
                  <a:schemeClr val="bg1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ED861E-7B0D-4307-9F93-F2B31C8134E6}"/>
              </a:ext>
            </a:extLst>
          </p:cNvPr>
          <p:cNvSpPr/>
          <p:nvPr/>
        </p:nvSpPr>
        <p:spPr>
          <a:xfrm>
            <a:off x="0" y="1544800"/>
            <a:ext cx="12192000" cy="471547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C477B89-FBBA-4CBE-9303-B7977474BA4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344" y="2320062"/>
            <a:ext cx="4069159" cy="2714263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9A3945E-6A97-47CF-86FA-5F06DE057E1F}"/>
              </a:ext>
            </a:extLst>
          </p:cNvPr>
          <p:cNvGrpSpPr/>
          <p:nvPr/>
        </p:nvGrpSpPr>
        <p:grpSpPr>
          <a:xfrm>
            <a:off x="4078412" y="3222342"/>
            <a:ext cx="6221506" cy="954107"/>
            <a:chOff x="4078412" y="3222342"/>
            <a:chExt cx="6221506" cy="95410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13718D7-7D8A-4E49-8B0C-A591881C74F3}"/>
                </a:ext>
              </a:extLst>
            </p:cNvPr>
            <p:cNvSpPr/>
            <p:nvPr/>
          </p:nvSpPr>
          <p:spPr>
            <a:xfrm>
              <a:off x="4151968" y="4017643"/>
              <a:ext cx="2520000" cy="1030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D3AE511-D82E-41CB-BD1B-FF5EAECED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65188" r="-7490"/>
            <a:stretch/>
          </p:blipFill>
          <p:spPr>
            <a:xfrm rot="965936">
              <a:off x="9682877" y="3770508"/>
              <a:ext cx="378708" cy="131013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6609C09-3793-42E6-98FE-BC637C64C729}"/>
                </a:ext>
              </a:extLst>
            </p:cNvPr>
            <p:cNvSpPr/>
            <p:nvPr/>
          </p:nvSpPr>
          <p:spPr>
            <a:xfrm>
              <a:off x="6886203" y="4017643"/>
              <a:ext cx="2952000" cy="1030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B02E40-BC5F-4707-85FC-4A5A39836AAC}"/>
                </a:ext>
              </a:extLst>
            </p:cNvPr>
            <p:cNvSpPr txBox="1"/>
            <p:nvPr/>
          </p:nvSpPr>
          <p:spPr>
            <a:xfrm>
              <a:off x="4078412" y="3222342"/>
              <a:ext cx="622150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온실가스와 전력소비량의 매우 </a:t>
              </a:r>
              <a:r>
                <a:rPr lang="ko-KR" altLang="en-US" sz="2000" dirty="0">
                  <a:solidFill>
                    <a:schemeClr val="accent6">
                      <a:lumMod val="75000"/>
                    </a:schemeClr>
                  </a:solidFill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높은 상관관계</a:t>
              </a:r>
              <a:endParaRPr lang="en-US" altLang="ko-KR" sz="2000" dirty="0">
                <a:solidFill>
                  <a:schemeClr val="accent6">
                    <a:lumMod val="75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  <a:p>
              <a:endPara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  <a:p>
              <a:r>
                <a:rPr lang="ko-KR" altLang="en-US" dirty="0"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전력 소비량을 줄이는 일 </a:t>
              </a:r>
              <a:r>
                <a:rPr lang="en-US" altLang="ko-KR" dirty="0"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=</a:t>
              </a:r>
              <a:r>
                <a:rPr lang="ko-KR" altLang="en-US" dirty="0">
                  <a:latin typeface="THE정고딕140" panose="02020603020101020101" pitchFamily="18" charset="-127"/>
                  <a:ea typeface="THE정고딕140" panose="02020603020101020101" pitchFamily="18" charset="-127"/>
                </a:rPr>
                <a:t> 온실가스 배출량을 줄이는 일</a:t>
              </a:r>
              <a:endParaRPr lang="en-US" altLang="ko-KR" dirty="0">
                <a:latin typeface="THE정고딕140" panose="02020603020101020101" pitchFamily="18" charset="-127"/>
                <a:ea typeface="THE정고딕140" panose="02020603020101020101" pitchFamily="18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B9CD33-0A25-4F07-97DC-303DE7E9DC0A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182313C-20C4-4E60-B0FE-309674783741}"/>
              </a:ext>
            </a:extLst>
          </p:cNvPr>
          <p:cNvGrpSpPr/>
          <p:nvPr/>
        </p:nvGrpSpPr>
        <p:grpSpPr>
          <a:xfrm>
            <a:off x="6030668" y="6716950"/>
            <a:ext cx="170329" cy="170329"/>
            <a:chOff x="60142" y="6734880"/>
            <a:chExt cx="170329" cy="170329"/>
          </a:xfrm>
        </p:grpSpPr>
        <p:sp>
          <p:nvSpPr>
            <p:cNvPr id="45" name="순서도: 연결자 44">
              <a:extLst>
                <a:ext uri="{FF2B5EF4-FFF2-40B4-BE49-F238E27FC236}">
                  <a16:creationId xmlns:a16="http://schemas.microsoft.com/office/drawing/2014/main" id="{7AC1E55F-AD3B-4EB5-B111-4B06742AE6CC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027E9BF-2589-403D-A73E-1CC68EEE7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A3DD62E-96EF-43C5-B7B5-6860BE784FC4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273709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EC88FB0-B000-4DD7-ABE0-4D21014492FF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ABBEE-801E-4EBE-9C5F-B6DA1EC5A287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 변수 간의 종합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AAE9A-F2D1-4A16-A834-F93B85A1A8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4E166E-65BD-40E6-A1C1-FDF2C2BE4D66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B7882E-360F-47AA-97A4-3D6B3B08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252D4F-C26F-4587-8612-C4377EC6E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19" y="2180818"/>
            <a:ext cx="5095631" cy="4297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5386BD-DC80-46BB-B359-3AC3B04E394F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2015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- 2019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상관관계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000CC7-E0B1-44E9-A385-7972941F1A4F}"/>
              </a:ext>
            </a:extLst>
          </p:cNvPr>
          <p:cNvGrpSpPr/>
          <p:nvPr/>
        </p:nvGrpSpPr>
        <p:grpSpPr>
          <a:xfrm>
            <a:off x="6239434" y="558136"/>
            <a:ext cx="5515497" cy="5803528"/>
            <a:chOff x="6239434" y="558136"/>
            <a:chExt cx="5515497" cy="5803528"/>
          </a:xfrm>
        </p:grpSpPr>
        <p:pic>
          <p:nvPicPr>
            <p:cNvPr id="17" name="그림 16" descr="쇼지, 건물이(가) 표시된 사진&#10;&#10;자동 생성된 설명">
              <a:extLst>
                <a:ext uri="{FF2B5EF4-FFF2-40B4-BE49-F238E27FC236}">
                  <a16:creationId xmlns:a16="http://schemas.microsoft.com/office/drawing/2014/main" id="{42EA2308-FD53-4CC7-B325-7135DA63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434" y="558136"/>
              <a:ext cx="5515497" cy="5803528"/>
            </a:xfrm>
            <a:prstGeom prst="rect">
              <a:avLst/>
            </a:prstGeom>
          </p:spPr>
        </p:pic>
        <p:pic>
          <p:nvPicPr>
            <p:cNvPr id="20" name="그림 19" descr="쇼지, 건물이(가) 표시된 사진&#10;&#10;자동 생성된 설명">
              <a:extLst>
                <a:ext uri="{FF2B5EF4-FFF2-40B4-BE49-F238E27FC236}">
                  <a16:creationId xmlns:a16="http://schemas.microsoft.com/office/drawing/2014/main" id="{1F985B2B-AA58-4051-8FD3-2DBE6D7BA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3" t="6757" b="3690"/>
            <a:stretch/>
          </p:blipFill>
          <p:spPr>
            <a:xfrm>
              <a:off x="6650335" y="954007"/>
              <a:ext cx="5095631" cy="519720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692065-D6F7-4398-9FF7-0F1D7A84AB1D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D1C6FD-2B46-40B2-A8E3-F871F8BD18B1}"/>
              </a:ext>
            </a:extLst>
          </p:cNvPr>
          <p:cNvGrpSpPr/>
          <p:nvPr/>
        </p:nvGrpSpPr>
        <p:grpSpPr>
          <a:xfrm>
            <a:off x="6389260" y="6716950"/>
            <a:ext cx="170329" cy="170329"/>
            <a:chOff x="60142" y="6734880"/>
            <a:chExt cx="170329" cy="170329"/>
          </a:xfrm>
        </p:grpSpPr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C58BB262-D7E4-488A-AB60-0F3CBF03F0A9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8B2CD8D-405C-4764-97E2-288A6F290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E7BDF1-9949-46A4-9C7A-E52F1E6A6BA7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328825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47F570C2-4475-4364-B866-500B037F4B73}"/>
              </a:ext>
            </a:extLst>
          </p:cNvPr>
          <p:cNvGraphicFramePr>
            <a:graphicFrameLocks noGrp="1"/>
          </p:cNvGraphicFramePr>
          <p:nvPr/>
        </p:nvGraphicFramePr>
        <p:xfrm>
          <a:off x="908873" y="2333375"/>
          <a:ext cx="10374254" cy="2996900"/>
        </p:xfrm>
        <a:graphic>
          <a:graphicData uri="http://schemas.openxmlformats.org/drawingml/2006/table">
            <a:tbl>
              <a:tblPr firstRow="1">
                <a:tableStyleId>{68D230F3-CF80-4859-8CE7-A43EE81993B5}</a:tableStyleId>
              </a:tblPr>
              <a:tblGrid>
                <a:gridCol w="2430780">
                  <a:extLst>
                    <a:ext uri="{9D8B030D-6E8A-4147-A177-3AD203B41FA5}">
                      <a16:colId xmlns:a16="http://schemas.microsoft.com/office/drawing/2014/main" val="3280434780"/>
                    </a:ext>
                  </a:extLst>
                </a:gridCol>
                <a:gridCol w="1549378">
                  <a:extLst>
                    <a:ext uri="{9D8B030D-6E8A-4147-A177-3AD203B41FA5}">
                      <a16:colId xmlns:a16="http://schemas.microsoft.com/office/drawing/2014/main" val="1828302293"/>
                    </a:ext>
                  </a:extLst>
                </a:gridCol>
                <a:gridCol w="1598524">
                  <a:extLst>
                    <a:ext uri="{9D8B030D-6E8A-4147-A177-3AD203B41FA5}">
                      <a16:colId xmlns:a16="http://schemas.microsoft.com/office/drawing/2014/main" val="3111285027"/>
                    </a:ext>
                  </a:extLst>
                </a:gridCol>
                <a:gridCol w="1598524">
                  <a:extLst>
                    <a:ext uri="{9D8B030D-6E8A-4147-A177-3AD203B41FA5}">
                      <a16:colId xmlns:a16="http://schemas.microsoft.com/office/drawing/2014/main" val="2908201324"/>
                    </a:ext>
                  </a:extLst>
                </a:gridCol>
                <a:gridCol w="1598524">
                  <a:extLst>
                    <a:ext uri="{9D8B030D-6E8A-4147-A177-3AD203B41FA5}">
                      <a16:colId xmlns:a16="http://schemas.microsoft.com/office/drawing/2014/main" val="1198062659"/>
                    </a:ext>
                  </a:extLst>
                </a:gridCol>
                <a:gridCol w="1598524">
                  <a:extLst>
                    <a:ext uri="{9D8B030D-6E8A-4147-A177-3AD203B41FA5}">
                      <a16:colId xmlns:a16="http://schemas.microsoft.com/office/drawing/2014/main" val="2698492534"/>
                    </a:ext>
                  </a:extLst>
                </a:gridCol>
              </a:tblGrid>
              <a:tr h="65457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OTT </a:t>
                      </a:r>
                      <a:r>
                        <a:rPr lang="ko-KR" altLang="en-US" sz="1400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이용빈도 </a:t>
                      </a:r>
                      <a:endParaRPr lang="en-US" altLang="ko-KR" sz="1400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주 평균일수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국내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OTT 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시장 매출액 추이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국내 전체 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effectLst/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데이터센터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(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수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1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인당 전력소비량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온실가스 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effectLst/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총 배출량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207597"/>
                  </a:ext>
                </a:extLst>
              </a:tr>
              <a:tr h="4684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OTT</a:t>
                      </a:r>
                      <a:r>
                        <a:rPr lang="ko-KR" altLang="en-US" sz="1400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이용빈도 주평균일수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1.000000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0.986895***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0.962572**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0.840723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0.627269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874177"/>
                  </a:ext>
                </a:extLst>
              </a:tr>
              <a:tr h="4684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국내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OTT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시장 매출액 추이</a:t>
                      </a:r>
                      <a:endParaRPr lang="ko-KR" altLang="en-US" sz="1400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0.986895***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1.000000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0.933550*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0.873138*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0.690691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233211"/>
                  </a:ext>
                </a:extLst>
              </a:tr>
              <a:tr h="4684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국내 전체 데이터센터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(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수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)</a:t>
                      </a:r>
                      <a:endParaRPr lang="ko-KR" altLang="en-US" sz="1400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0.962572**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0.933550*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1.000000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0.891529*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0.718363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140057"/>
                  </a:ext>
                </a:extLst>
              </a:tr>
              <a:tr h="4684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1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인당 전력소비량</a:t>
                      </a:r>
                      <a:endParaRPr lang="ko-KR" altLang="en-US" sz="1400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0.840723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0.873138*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0.891529*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1.000000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0.936921**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943767"/>
                  </a:ext>
                </a:extLst>
              </a:tr>
              <a:tr h="4684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온실가스 총 배출량</a:t>
                      </a:r>
                      <a:endParaRPr lang="ko-KR" altLang="en-US" sz="1400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0.627269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0.690691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0.718363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0.936921**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1.000000</a:t>
                      </a:r>
                      <a:endParaRPr lang="ko-KR" altLang="en-US" sz="14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1369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D744FD8-63C5-4286-BEE3-2C4EF071C517}"/>
              </a:ext>
            </a:extLst>
          </p:cNvPr>
          <p:cNvSpPr txBox="1"/>
          <p:nvPr/>
        </p:nvSpPr>
        <p:spPr>
          <a:xfrm>
            <a:off x="8618276" y="5637026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*p&lt;0.05   **p&lt;0.01  ***p&lt;0.001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0522425-76CE-4C5D-8645-D2B6AF5B3601}"/>
              </a:ext>
            </a:extLst>
          </p:cNvPr>
          <p:cNvCxnSpPr>
            <a:cxnSpLocks/>
          </p:cNvCxnSpPr>
          <p:nvPr/>
        </p:nvCxnSpPr>
        <p:spPr>
          <a:xfrm>
            <a:off x="3767832" y="5472380"/>
            <a:ext cx="59992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D54712-8325-498E-B03D-3A5279963B63}"/>
              </a:ext>
            </a:extLst>
          </p:cNvPr>
          <p:cNvCxnSpPr>
            <a:cxnSpLocks/>
          </p:cNvCxnSpPr>
          <p:nvPr/>
        </p:nvCxnSpPr>
        <p:spPr>
          <a:xfrm flipV="1">
            <a:off x="3486757" y="3407865"/>
            <a:ext cx="0" cy="1761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C88FB0-B000-4DD7-ABE0-4D21014492FF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ABBEE-801E-4EBE-9C5F-B6DA1EC5A287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데이터 변수 간의 종합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AAE9A-F2D1-4A16-A834-F93B85A1A86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4E166E-65BD-40E6-A1C1-FDF2C2BE4D66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B7882E-360F-47AA-97A4-3D6B3B08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D54C77-B01F-41B3-AA8A-F504EFEF9978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2015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- 2019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상관관계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A43065-EB71-40E6-9263-E2A008EA3A88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251FA2-07F1-4848-BD6C-8C0BD8CB32F8}"/>
              </a:ext>
            </a:extLst>
          </p:cNvPr>
          <p:cNvGrpSpPr/>
          <p:nvPr/>
        </p:nvGrpSpPr>
        <p:grpSpPr>
          <a:xfrm>
            <a:off x="6738886" y="6716950"/>
            <a:ext cx="170329" cy="170329"/>
            <a:chOff x="60142" y="6734880"/>
            <a:chExt cx="170329" cy="17032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D9FBA9CF-8263-40B0-88B4-38349FFF9D1D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DFDACF7-4063-4373-934B-3998F2041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D0CCCF-3C78-46A8-9A2E-CC6333F8B12C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1195216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0BDE4A-C36B-40C7-903B-85D94F2F8066}"/>
              </a:ext>
            </a:extLst>
          </p:cNvPr>
          <p:cNvSpPr/>
          <p:nvPr/>
        </p:nvSpPr>
        <p:spPr>
          <a:xfrm>
            <a:off x="840500" y="5719483"/>
            <a:ext cx="4383974" cy="1255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E0C37-E1F1-4F7F-B565-394C39A53809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9599B1-D1C9-4296-AE27-C500DE769F64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FF731D-46D5-4BB4-9025-2E6E8E709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DCD01-FA6E-49CF-9CA3-02E871A99E8A}"/>
              </a:ext>
            </a:extLst>
          </p:cNvPr>
          <p:cNvSpPr txBox="1"/>
          <p:nvPr/>
        </p:nvSpPr>
        <p:spPr>
          <a:xfrm>
            <a:off x="719999" y="1232596"/>
            <a:ext cx="320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이용자의 온실가스 배출량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9BEB83-110D-4A17-AEE4-6728989C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개체 틀 5">
                <a:extLst>
                  <a:ext uri="{FF2B5EF4-FFF2-40B4-BE49-F238E27FC236}">
                    <a16:creationId xmlns:a16="http://schemas.microsoft.com/office/drawing/2014/main" id="{DF7B4726-7A98-4E39-9BF6-3DB83845FA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956" y="2414114"/>
                <a:ext cx="5835062" cy="40779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ko-KR" altLang="en-US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주평균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이용시간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시간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lang="ko-KR" altLang="en-US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분</a:t>
                </a:r>
                <a:endParaRPr lang="en-US" altLang="ko-KR" sz="14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▼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주평균 이용횟수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상수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):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÷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ko-KR" altLang="en-US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회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ko-KR" altLang="en-US" sz="1400" dirty="0">
                    <a:solidFill>
                      <a:schemeClr val="accent6">
                        <a:lumMod val="50000"/>
                      </a:schemeClr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▼</a:t>
                </a:r>
                <a:endParaRPr lang="en-US" altLang="ko-KR" sz="1400" dirty="0">
                  <a:solidFill>
                    <a:schemeClr val="accent6">
                      <a:lumMod val="50000"/>
                    </a:schemeClr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1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회 평균 이용 시간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분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인 사람의 </a:t>
                </a:r>
                <a:r>
                  <a:rPr lang="ko-KR" altLang="en-US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주평균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이용시간</a:t>
                </a:r>
                <a:endPara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den>
                    </m:f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시간</a:t>
                </a:r>
                <a:r>
                  <a:rPr lang="en-US" altLang="ko-KR" sz="140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스마트폰 </a:t>
                </a:r>
                <a14:m>
                  <m:oMath xmlns:m="http://schemas.openxmlformats.org/officeDocument/2006/math">
                    <m:r>
                      <a:rPr lang="en-US" altLang="ko-KR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ko-KR" altLang="en-US" sz="105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타</m:t>
                    </m:r>
                  </m:oMath>
                </a14:m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블렛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PC/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랩톱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데스크톱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PC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ko-KR" altLang="en-US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스마트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TV</a:t>
                </a:r>
                <a:endParaRPr lang="ko-KR" altLang="en-US" sz="1400" b="1" dirty="0">
                  <a:solidFill>
                    <a:schemeClr val="tx1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" name="텍스트 개체 틀 5">
                <a:extLst>
                  <a:ext uri="{FF2B5EF4-FFF2-40B4-BE49-F238E27FC236}">
                    <a16:creationId xmlns:a16="http://schemas.microsoft.com/office/drawing/2014/main" id="{DF7B4726-7A98-4E39-9BF6-3DB83845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6" y="2414114"/>
                <a:ext cx="5835062" cy="4077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개체 틀 5">
                <a:extLst>
                  <a:ext uri="{FF2B5EF4-FFF2-40B4-BE49-F238E27FC236}">
                    <a16:creationId xmlns:a16="http://schemas.microsoft.com/office/drawing/2014/main" id="{FC8E7C5E-D9ED-40E2-BFFE-272C34CD04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8481" y="2414114"/>
                <a:ext cx="5572860" cy="3980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: </a:t>
                </a:r>
                <a:r>
                  <a:rPr lang="ko-KR" altLang="en-US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매체별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해상도별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 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이용 시간</a:t>
                </a:r>
                <a:endPara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: 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해상도별 </a:t>
                </a:r>
                <a:r>
                  <a:rPr lang="ko-KR" altLang="en-US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데이터트래픽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ko-KR" altLang="en-US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전송량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(GB/h)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US" altLang="ko-KR" sz="1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: 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데이터센터 에너지강도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049</m:t>
                    </m:r>
                  </m:oMath>
                </a14:m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kWh/GB )</a:t>
                </a:r>
                <a:endParaRPr lang="en-US" altLang="ko-KR" sz="1400" i="1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: </a:t>
                </a:r>
                <a:r>
                  <a:rPr lang="ko-KR" altLang="en-US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배출 계수 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=0.466</m:t>
                    </m:r>
                  </m:oMath>
                </a14:m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dirty="0" err="1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kgCO₂eq</a:t>
                </a:r>
                <a:r>
                  <a:rPr lang="en-US" altLang="ko-KR" sz="14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/kwh )</a:t>
                </a:r>
                <a:endPara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ko-KR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altLang="ko-KR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</m:nary>
                  </m:oMath>
                </a14:m>
                <a:r>
                  <a:rPr lang="ko-KR" altLang="en-US" b="1" dirty="0">
                    <a:solidFill>
                      <a:schemeClr val="accent6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 </a:t>
                </a:r>
                <a:r>
                  <a:rPr lang="en-US" altLang="ko-KR" sz="1400" dirty="0">
                    <a:solidFill>
                      <a:schemeClr val="accent6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</a:t>
                </a:r>
                <a:r>
                  <a:rPr lang="en-US" altLang="ko-KR" sz="1400" dirty="0" err="1">
                    <a:solidFill>
                      <a:schemeClr val="accent6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kgCO₂eq</a:t>
                </a:r>
                <a:r>
                  <a:rPr lang="en-US" altLang="ko-KR" sz="1400" dirty="0">
                    <a:solidFill>
                      <a:schemeClr val="accent6"/>
                    </a:solidFill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  <a:endParaRPr lang="ko-KR" altLang="en-US" sz="1800" dirty="0">
                  <a:solidFill>
                    <a:schemeClr val="accent6"/>
                  </a:solidFill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5" name="텍스트 개체 틀 5">
                <a:extLst>
                  <a:ext uri="{FF2B5EF4-FFF2-40B4-BE49-F238E27FC236}">
                    <a16:creationId xmlns:a16="http://schemas.microsoft.com/office/drawing/2014/main" id="{FC8E7C5E-D9ED-40E2-BFFE-272C34CD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81" y="2414114"/>
                <a:ext cx="5572860" cy="3980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표 6">
            <a:extLst>
              <a:ext uri="{FF2B5EF4-FFF2-40B4-BE49-F238E27FC236}">
                <a16:creationId xmlns:a16="http://schemas.microsoft.com/office/drawing/2014/main" id="{2F407339-15C8-4D1F-877C-AF51929588FA}"/>
              </a:ext>
            </a:extLst>
          </p:cNvPr>
          <p:cNvGraphicFramePr>
            <a:graphicFrameLocks noGrp="1"/>
          </p:cNvGraphicFramePr>
          <p:nvPr/>
        </p:nvGraphicFramePr>
        <p:xfrm>
          <a:off x="7189427" y="3303494"/>
          <a:ext cx="4027053" cy="975360"/>
        </p:xfrm>
        <a:graphic>
          <a:graphicData uri="http://schemas.openxmlformats.org/drawingml/2006/table">
            <a:tbl>
              <a:tblPr firstRow="1">
                <a:tableStyleId>{68D230F3-CF80-4859-8CE7-A43EE81993B5}</a:tableStyleId>
              </a:tblPr>
              <a:tblGrid>
                <a:gridCol w="1342351">
                  <a:extLst>
                    <a:ext uri="{9D8B030D-6E8A-4147-A177-3AD203B41FA5}">
                      <a16:colId xmlns:a16="http://schemas.microsoft.com/office/drawing/2014/main" val="2101628955"/>
                    </a:ext>
                  </a:extLst>
                </a:gridCol>
                <a:gridCol w="1342351">
                  <a:extLst>
                    <a:ext uri="{9D8B030D-6E8A-4147-A177-3AD203B41FA5}">
                      <a16:colId xmlns:a16="http://schemas.microsoft.com/office/drawing/2014/main" val="2953105809"/>
                    </a:ext>
                  </a:extLst>
                </a:gridCol>
                <a:gridCol w="1342351">
                  <a:extLst>
                    <a:ext uri="{9D8B030D-6E8A-4147-A177-3AD203B41FA5}">
                      <a16:colId xmlns:a16="http://schemas.microsoft.com/office/drawing/2014/main" val="1662258708"/>
                    </a:ext>
                  </a:extLst>
                </a:gridCol>
              </a:tblGrid>
              <a:tr h="214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이용매체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표준 해상도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비트레이트</a:t>
                      </a:r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 </a:t>
                      </a:r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(GB/h)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44567"/>
                  </a:ext>
                </a:extLst>
              </a:tr>
              <a:tr h="214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스마트폰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480p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0.45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37064"/>
                  </a:ext>
                </a:extLst>
              </a:tr>
              <a:tr h="214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태블릿</a:t>
                      </a:r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PC </a:t>
                      </a:r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또는 </a:t>
                      </a:r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PC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720p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1.2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607506"/>
                  </a:ext>
                </a:extLst>
              </a:tr>
              <a:tr h="214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스마트</a:t>
                      </a:r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TV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1080p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1.8</a:t>
                      </a:r>
                      <a:endParaRPr lang="ko-KR" altLang="en-US" sz="10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971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A00E6CA-022A-4F14-8918-958B66CB7336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Step 1. </a:t>
            </a:r>
            <a:r>
              <a:rPr lang="ko-KR" altLang="en-US" sz="1600" dirty="0" err="1">
                <a:latin typeface="THE정고딕130" panose="02020603020101020101" pitchFamily="18" charset="-127"/>
                <a:ea typeface="THE정고딕130" panose="02020603020101020101" pitchFamily="18" charset="-127"/>
              </a:rPr>
              <a:t>주평균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 이용 시간 환산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421CE8-CC0A-400D-9BF0-AECB906404F2}"/>
              </a:ext>
            </a:extLst>
          </p:cNvPr>
          <p:cNvSpPr txBox="1"/>
          <p:nvPr/>
        </p:nvSpPr>
        <p:spPr>
          <a:xfrm>
            <a:off x="6998058" y="1647648"/>
            <a:ext cx="3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Step 2.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온실가스 배출량 산정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8207FC-5C1B-43DA-AD85-0163F26BCE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4204" y="1725815"/>
            <a:ext cx="206364" cy="1822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82C8F1-5B1B-467F-9362-6DDB184FA240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A70D-508A-45CE-8412-A7633C9DD5C0}"/>
              </a:ext>
            </a:extLst>
          </p:cNvPr>
          <p:cNvGrpSpPr/>
          <p:nvPr/>
        </p:nvGrpSpPr>
        <p:grpSpPr>
          <a:xfrm>
            <a:off x="7106440" y="6716950"/>
            <a:ext cx="170329" cy="170329"/>
            <a:chOff x="60142" y="6734880"/>
            <a:chExt cx="170329" cy="170329"/>
          </a:xfrm>
        </p:grpSpPr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DDB0021E-F6BB-4DD6-B83B-0CA5F8DA8BE8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D3069CA-7D21-4FFA-91B4-081533FD9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0D2AA14-C9BA-4BD1-A68C-8D24CC06E607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15078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9D7011-A105-4AAB-8D3B-079E7DF4181D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6999DE-AE97-4E28-8F2A-E5ACF2AF26A2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F10F14-51BE-4789-A5A9-11364CF48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051854-6835-44CB-834A-90E9BEEFF401}"/>
              </a:ext>
            </a:extLst>
          </p:cNvPr>
          <p:cNvSpPr txBox="1"/>
          <p:nvPr/>
        </p:nvSpPr>
        <p:spPr>
          <a:xfrm>
            <a:off x="719999" y="1232596"/>
            <a:ext cx="320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이용자의 온실가스 배출량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FC0E05-2D38-4C74-A9E2-6590CA04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8D5CF71-4987-46E5-BAC8-30E631B137BD}"/>
              </a:ext>
            </a:extLst>
          </p:cNvPr>
          <p:cNvGraphicFramePr>
            <a:graphicFrameLocks noGrp="1"/>
          </p:cNvGraphicFramePr>
          <p:nvPr/>
        </p:nvGraphicFramePr>
        <p:xfrm>
          <a:off x="1194796" y="2781331"/>
          <a:ext cx="2342396" cy="3208211"/>
        </p:xfrm>
        <a:graphic>
          <a:graphicData uri="http://schemas.openxmlformats.org/drawingml/2006/table">
            <a:tbl>
              <a:tblPr/>
              <a:tblGrid>
                <a:gridCol w="1171198">
                  <a:extLst>
                    <a:ext uri="{9D8B030D-6E8A-4147-A177-3AD203B41FA5}">
                      <a16:colId xmlns:a16="http://schemas.microsoft.com/office/drawing/2014/main" val="211021532"/>
                    </a:ext>
                  </a:extLst>
                </a:gridCol>
                <a:gridCol w="1171198">
                  <a:extLst>
                    <a:ext uri="{9D8B030D-6E8A-4147-A177-3AD203B41FA5}">
                      <a16:colId xmlns:a16="http://schemas.microsoft.com/office/drawing/2014/main" val="203369043"/>
                    </a:ext>
                  </a:extLst>
                </a:gridCol>
              </a:tblGrid>
              <a:tr h="5714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기술 </a:t>
                      </a:r>
                      <a:r>
                        <a:rPr lang="ko-KR" altLang="en-US" sz="1050" b="1" dirty="0" err="1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통계랑</a:t>
                      </a:r>
                      <a:endParaRPr lang="ko-KR" altLang="en-US" sz="105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온실가스배출량</a:t>
                      </a:r>
                      <a:r>
                        <a:rPr lang="en-US" altLang="ko-KR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(</a:t>
                      </a:r>
                      <a:r>
                        <a:rPr lang="ko-KR" alt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추정치</a:t>
                      </a:r>
                      <a:r>
                        <a:rPr lang="en-US" altLang="ko-KR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)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165687"/>
                  </a:ext>
                </a:extLst>
              </a:tr>
              <a:tr h="446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count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7027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591238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mean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0.070707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272423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std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0.101938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483211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min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0.002535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562794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25%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0.025346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41256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50%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0.038019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983715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75%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0.076037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43576"/>
                  </a:ext>
                </a:extLst>
              </a:tr>
              <a:tr h="31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max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2.433191</a:t>
                      </a:r>
                    </a:p>
                  </a:txBody>
                  <a:tcPr marL="55786" marR="55786" marT="27893" marB="2789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659880"/>
                  </a:ext>
                </a:extLst>
              </a:tr>
            </a:tbl>
          </a:graphicData>
        </a:graphic>
      </p:graphicFrame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F0BE98FC-7DA7-4BC1-9997-362152453DE5}"/>
              </a:ext>
            </a:extLst>
          </p:cNvPr>
          <p:cNvSpPr txBox="1">
            <a:spLocks/>
          </p:cNvSpPr>
          <p:nvPr/>
        </p:nvSpPr>
        <p:spPr>
          <a:xfrm>
            <a:off x="4150877" y="3133227"/>
            <a:ext cx="5315853" cy="2856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Q1.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성별에 따른 차이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Q2.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태블렛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보유 유무에 따른 차이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Q3. 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유료결제 이용 여부에 따른 차이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Q4. 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이용 컨텐츠에 따른 차이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Q5.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스마트폰 데이터 무제한 요금제 가입여부에 따른 차이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70387-F61D-4AAC-8776-D5507BCA1E52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기술통계 및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T-test &amp; ANOVA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547ED1-A96B-499E-AFFE-B89053961279}"/>
              </a:ext>
            </a:extLst>
          </p:cNvPr>
          <p:cNvSpPr txBox="1"/>
          <p:nvPr/>
        </p:nvSpPr>
        <p:spPr>
          <a:xfrm>
            <a:off x="1143803" y="2229878"/>
            <a:ext cx="7258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‘</a:t>
            </a:r>
            <a:r>
              <a:rPr lang="ko-KR" altLang="en-US" sz="1400" b="1" i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한국미디어패널조사</a:t>
            </a:r>
            <a:r>
              <a:rPr lang="en-US" altLang="ko-KR" sz="1400" b="1" i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’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 응답자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10302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중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이용 경험이 있는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7027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명의 데이터 활용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31658A-8212-436F-A96D-E028DD98C59E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D67FE7-6A91-4629-AC01-EA27626F9CDA}"/>
              </a:ext>
            </a:extLst>
          </p:cNvPr>
          <p:cNvGrpSpPr/>
          <p:nvPr/>
        </p:nvGrpSpPr>
        <p:grpSpPr>
          <a:xfrm>
            <a:off x="7465032" y="6716950"/>
            <a:ext cx="170329" cy="170329"/>
            <a:chOff x="60142" y="6734880"/>
            <a:chExt cx="170329" cy="170329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C6E359EB-77B2-46FF-B3BB-7A83EAE2EFF8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BD2441-2D71-4575-B43A-DB8920EB1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67B9B4-33EB-49BC-BEE8-3B7850A952A0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228481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3756D7-6CB0-4979-9F2D-33FFE0B81DCD}"/>
              </a:ext>
            </a:extLst>
          </p:cNvPr>
          <p:cNvSpPr/>
          <p:nvPr/>
        </p:nvSpPr>
        <p:spPr>
          <a:xfrm flipV="1">
            <a:off x="8892899" y="5366776"/>
            <a:ext cx="2268000" cy="69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97732B-ED9C-4F79-8BE1-2FFEEDD4BA30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4E47C9-803E-4A42-B4E4-4EDCADA992AE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E888CD-C119-4EB6-A180-15E7DA5F9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C86320-E650-4D8E-9C60-C6CEEF617F97}"/>
              </a:ext>
            </a:extLst>
          </p:cNvPr>
          <p:cNvSpPr txBox="1"/>
          <p:nvPr/>
        </p:nvSpPr>
        <p:spPr>
          <a:xfrm>
            <a:off x="719999" y="1232596"/>
            <a:ext cx="320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이용자의 온실가스 배출량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EF050C-8187-47A3-8187-9364DBEB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0C3311-073C-4AED-96ED-4B6A35B13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9" t="44294" r="39953" b="21243"/>
          <a:stretch/>
        </p:blipFill>
        <p:spPr>
          <a:xfrm>
            <a:off x="4420320" y="2350891"/>
            <a:ext cx="3255986" cy="20000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491DA3-1365-49F6-94BD-6C6E6FCCF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47" t="46667" r="39619" b="18870"/>
          <a:stretch/>
        </p:blipFill>
        <p:spPr>
          <a:xfrm>
            <a:off x="8080514" y="2341158"/>
            <a:ext cx="3305026" cy="2000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41B033-82D4-44B6-A0F3-A951EB1EAD7A}"/>
              </a:ext>
            </a:extLst>
          </p:cNvPr>
          <p:cNvSpPr txBox="1"/>
          <p:nvPr/>
        </p:nvSpPr>
        <p:spPr>
          <a:xfrm>
            <a:off x="8346337" y="4345932"/>
            <a:ext cx="3291723" cy="153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T statistic = 100.544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 value = 1.665e-23 &lt; 0.01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▶ 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태블릿 </a:t>
            </a:r>
            <a:r>
              <a:rPr lang="en-US" altLang="ko-KR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PC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를 보유한 이용자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의 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온실가스 배출량이 평균적으로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더 높다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E9E358-A31F-4BB3-B55C-F1E71DC5D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2350124"/>
            <a:ext cx="3296113" cy="2001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D79BEB0-571D-479E-8633-DBA204B7A3A1}"/>
              </a:ext>
            </a:extLst>
          </p:cNvPr>
          <p:cNvSpPr txBox="1"/>
          <p:nvPr/>
        </p:nvSpPr>
        <p:spPr>
          <a:xfrm>
            <a:off x="923132" y="6438363"/>
            <a:ext cx="95841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※ 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성별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(T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statistic = 0.368, p value = 0.543)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으로 성별에 따른 평균의 차이는 없다는 </a:t>
            </a:r>
            <a:r>
              <a:rPr lang="ko-KR" altLang="en-US" sz="1000" dirty="0" err="1">
                <a:solidFill>
                  <a:schemeClr val="accent6">
                    <a:lumMod val="50000"/>
                  </a:schemeClr>
                </a:solidFill>
              </a:rPr>
              <a:t>귀무가설</a:t>
            </a:r>
            <a:r>
              <a:rPr lang="ko-KR" altLang="en-US" sz="1000" dirty="0">
                <a:solidFill>
                  <a:schemeClr val="accent6">
                    <a:lumMod val="50000"/>
                  </a:schemeClr>
                </a:solidFill>
              </a:rPr>
              <a:t> 기각 불가능</a:t>
            </a:r>
            <a:endParaRPr lang="en-US" altLang="ko-KR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E13BFB-FD97-4A45-BC4D-51AF6CF3ED1C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T-test (T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검정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0014C-8324-4BCB-843B-622D1029A5F0}"/>
              </a:ext>
            </a:extLst>
          </p:cNvPr>
          <p:cNvSpPr txBox="1"/>
          <p:nvPr/>
        </p:nvSpPr>
        <p:spPr>
          <a:xfrm>
            <a:off x="1066855" y="2093477"/>
            <a:ext cx="2844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스마트폰 데이터 무제한 여부</a:t>
            </a:r>
            <a:endParaRPr lang="en-US" altLang="ko-KR" sz="14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9F657C-8071-414C-A6D9-18D134384086}"/>
              </a:ext>
            </a:extLst>
          </p:cNvPr>
          <p:cNvSpPr txBox="1"/>
          <p:nvPr/>
        </p:nvSpPr>
        <p:spPr>
          <a:xfrm>
            <a:off x="4713524" y="2093477"/>
            <a:ext cx="2844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유료 결제 여부</a:t>
            </a:r>
            <a:endParaRPr lang="en-US" altLang="ko-KR" sz="14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4EB7A6-2F3D-495A-AF76-8FFCA05528A0}"/>
              </a:ext>
            </a:extLst>
          </p:cNvPr>
          <p:cNvSpPr txBox="1"/>
          <p:nvPr/>
        </p:nvSpPr>
        <p:spPr>
          <a:xfrm>
            <a:off x="8388824" y="2093477"/>
            <a:ext cx="2844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태블릿 </a:t>
            </a:r>
            <a:r>
              <a:rPr lang="en-US" altLang="ko-KR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PC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보유 여부</a:t>
            </a:r>
            <a:endParaRPr lang="en-US" altLang="ko-KR" sz="14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593611-4C31-4F1A-B8D4-67354B3520C6}"/>
              </a:ext>
            </a:extLst>
          </p:cNvPr>
          <p:cNvSpPr/>
          <p:nvPr/>
        </p:nvSpPr>
        <p:spPr>
          <a:xfrm flipV="1">
            <a:off x="4966356" y="5365026"/>
            <a:ext cx="2772000" cy="69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20A6D3A-C8E0-48CD-A9F9-3A60D21E91BB}"/>
              </a:ext>
            </a:extLst>
          </p:cNvPr>
          <p:cNvSpPr/>
          <p:nvPr/>
        </p:nvSpPr>
        <p:spPr>
          <a:xfrm flipV="1">
            <a:off x="1210140" y="5365026"/>
            <a:ext cx="2520000" cy="69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C846E-8CF8-4B6F-9FEE-D352F477BD54}"/>
              </a:ext>
            </a:extLst>
          </p:cNvPr>
          <p:cNvSpPr txBox="1"/>
          <p:nvPr/>
        </p:nvSpPr>
        <p:spPr>
          <a:xfrm>
            <a:off x="4623676" y="4347066"/>
            <a:ext cx="3365039" cy="153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T</a:t>
            </a:r>
            <a:r>
              <a:rPr lang="ko-KR" altLang="en-US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statistic = 71.262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 value = 3.767e-17 &lt; 0.01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▶ 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월 정액제 유료구독을 하는 이용자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의 온실가스 배출량이 평균적으로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더 높다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5BE5D-D2E6-4F9E-8E90-6560CFD499BF}"/>
              </a:ext>
            </a:extLst>
          </p:cNvPr>
          <p:cNvSpPr txBox="1"/>
          <p:nvPr/>
        </p:nvSpPr>
        <p:spPr>
          <a:xfrm>
            <a:off x="906607" y="4341223"/>
            <a:ext cx="3109506" cy="182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T</a:t>
            </a:r>
            <a:r>
              <a:rPr lang="ko-KR" altLang="en-US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statistic = 42.115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p value = 9.196e-11 &lt; 0.01.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0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▶ </a:t>
            </a:r>
            <a:r>
              <a:rPr lang="ko-KR" altLang="en-US" sz="14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스마트폰 데이터 무제한 요금제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에 가입한 이용자의 온실가스 배출량이 평균적으로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더 높다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542C78-A3B3-4F5A-A96C-F3CE38E7E6C8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1B105E-327B-4899-A89A-112C0CAB6E26}"/>
              </a:ext>
            </a:extLst>
          </p:cNvPr>
          <p:cNvGrpSpPr/>
          <p:nvPr/>
        </p:nvGrpSpPr>
        <p:grpSpPr>
          <a:xfrm>
            <a:off x="7823618" y="6716950"/>
            <a:ext cx="170329" cy="170329"/>
            <a:chOff x="60142" y="6734880"/>
            <a:chExt cx="170329" cy="170329"/>
          </a:xfrm>
        </p:grpSpPr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2D85B84F-C379-4CF2-B1B1-6589D2F45500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199900-091C-46AC-9637-1684D5FF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E2D5BC-45BE-4DA5-A1AB-F73EFCAC345C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49389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85B61F-900A-4F0C-9CAD-01AFD1440908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7CE7A9-7FAA-4492-A763-DE9434249800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83B1E4-2A4D-48FD-8236-C5016ABD5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3F15B-E9CB-40B5-B20C-BDE1F25CB3D1}"/>
              </a:ext>
            </a:extLst>
          </p:cNvPr>
          <p:cNvSpPr txBox="1"/>
          <p:nvPr/>
        </p:nvSpPr>
        <p:spPr>
          <a:xfrm>
            <a:off x="719999" y="1232596"/>
            <a:ext cx="320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이용자의 온실가스 배출량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536297-17D4-4775-822E-F0BFD1D3FE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7C2281B-4B47-4F96-BF62-8C8BED4297B5}"/>
              </a:ext>
            </a:extLst>
          </p:cNvPr>
          <p:cNvGraphicFramePr>
            <a:graphicFrameLocks noGrp="1"/>
          </p:cNvGraphicFramePr>
          <p:nvPr/>
        </p:nvGraphicFramePr>
        <p:xfrm>
          <a:off x="1674849" y="5377321"/>
          <a:ext cx="8842302" cy="94488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822767">
                  <a:extLst>
                    <a:ext uri="{9D8B030D-6E8A-4147-A177-3AD203B41FA5}">
                      <a16:colId xmlns:a16="http://schemas.microsoft.com/office/drawing/2014/main" val="3621429576"/>
                    </a:ext>
                  </a:extLst>
                </a:gridCol>
                <a:gridCol w="1403907">
                  <a:extLst>
                    <a:ext uri="{9D8B030D-6E8A-4147-A177-3AD203B41FA5}">
                      <a16:colId xmlns:a16="http://schemas.microsoft.com/office/drawing/2014/main" val="68339281"/>
                    </a:ext>
                  </a:extLst>
                </a:gridCol>
                <a:gridCol w="1403907">
                  <a:extLst>
                    <a:ext uri="{9D8B030D-6E8A-4147-A177-3AD203B41FA5}">
                      <a16:colId xmlns:a16="http://schemas.microsoft.com/office/drawing/2014/main" val="1009369132"/>
                    </a:ext>
                  </a:extLst>
                </a:gridCol>
                <a:gridCol w="1403907">
                  <a:extLst>
                    <a:ext uri="{9D8B030D-6E8A-4147-A177-3AD203B41FA5}">
                      <a16:colId xmlns:a16="http://schemas.microsoft.com/office/drawing/2014/main" val="2472227974"/>
                    </a:ext>
                  </a:extLst>
                </a:gridCol>
                <a:gridCol w="1403907">
                  <a:extLst>
                    <a:ext uri="{9D8B030D-6E8A-4147-A177-3AD203B41FA5}">
                      <a16:colId xmlns:a16="http://schemas.microsoft.com/office/drawing/2014/main" val="2321041886"/>
                    </a:ext>
                  </a:extLst>
                </a:gridCol>
                <a:gridCol w="1403907">
                  <a:extLst>
                    <a:ext uri="{9D8B030D-6E8A-4147-A177-3AD203B41FA5}">
                      <a16:colId xmlns:a16="http://schemas.microsoft.com/office/drawing/2014/main" val="399301946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r" fontAlgn="ctr"/>
                      <a:endParaRPr lang="en-US" sz="14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df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sum_sq</a:t>
                      </a:r>
                      <a:endParaRPr lang="en-US" sz="14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 err="1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mean_sq</a:t>
                      </a:r>
                      <a:endParaRPr lang="en-US" sz="14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PR(&gt;F)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51177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C(OTT</a:t>
                      </a:r>
                      <a:r>
                        <a:rPr lang="ko-KR" alt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컨텐츠</a:t>
                      </a:r>
                      <a:r>
                        <a:rPr lang="en-US" altLang="ko-KR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</a:t>
                      </a:r>
                      <a:r>
                        <a:rPr lang="ko-KR" alt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순위</a:t>
                      </a:r>
                      <a:r>
                        <a:rPr lang="en-US" altLang="ko-KR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2.909981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0.415712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41.624796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7.208718e-58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60253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Residual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7019.0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70.099546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0.009987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NaN</a:t>
                      </a:r>
                      <a:endParaRPr lang="en-US" sz="14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 err="1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NaN</a:t>
                      </a:r>
                      <a:endParaRPr lang="en-US" sz="14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6285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0F7952E-6A3D-4F15-B68A-8AB47FFBE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3" y="2162292"/>
            <a:ext cx="4565096" cy="275920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125E4E-9664-453C-9315-1E0E124EDB13}"/>
              </a:ext>
            </a:extLst>
          </p:cNvPr>
          <p:cNvSpPr/>
          <p:nvPr/>
        </p:nvSpPr>
        <p:spPr>
          <a:xfrm>
            <a:off x="9156198" y="5689862"/>
            <a:ext cx="1425846" cy="35114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A4B94-44B9-4A08-8430-A52448D70E5B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ANOVA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분산분석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,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다중 비교 및 사후분석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254264-022A-43CA-81A1-0B338813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803" y="2076333"/>
            <a:ext cx="4565096" cy="2851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E0B2B2-B2A0-4A9F-8645-CA6A6836CC90}"/>
              </a:ext>
            </a:extLst>
          </p:cNvPr>
          <p:cNvSpPr txBox="1"/>
          <p:nvPr/>
        </p:nvSpPr>
        <p:spPr>
          <a:xfrm>
            <a:off x="1194796" y="49603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분산분석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결과 ▶분류간 평균의 차이가 있다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F7F0E2F-93D5-47EF-92C7-91A3C91FE4EE}"/>
              </a:ext>
            </a:extLst>
          </p:cNvPr>
          <p:cNvSpPr/>
          <p:nvPr/>
        </p:nvSpPr>
        <p:spPr>
          <a:xfrm>
            <a:off x="7117976" y="3429001"/>
            <a:ext cx="1828799" cy="151158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0372D-D6B6-4EAE-AF46-BEA9074CCD28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D1F037-2222-4406-8558-5CCBD630226D}"/>
              </a:ext>
            </a:extLst>
          </p:cNvPr>
          <p:cNvGrpSpPr/>
          <p:nvPr/>
        </p:nvGrpSpPr>
        <p:grpSpPr>
          <a:xfrm>
            <a:off x="8200136" y="6716950"/>
            <a:ext cx="170329" cy="170329"/>
            <a:chOff x="60142" y="6734880"/>
            <a:chExt cx="170329" cy="170329"/>
          </a:xfrm>
        </p:grpSpPr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B856296D-03D9-4C26-992F-7F87DE48BADB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B88A744-EE62-4548-9A41-DCC08A488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D4947AF-A702-43FF-9CE1-6875CC8C50F3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763393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826FD3-99E9-4DFA-BEED-FBDE0EC50AF2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A7CA57-82DF-4A43-85C0-F2C33CA3AFE2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3329A2-1794-47FA-9277-574825F8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CBCEC-B7A0-429E-BBDA-98A1066594FB}"/>
              </a:ext>
            </a:extLst>
          </p:cNvPr>
          <p:cNvSpPr txBox="1"/>
          <p:nvPr/>
        </p:nvSpPr>
        <p:spPr>
          <a:xfrm>
            <a:off x="719999" y="1232596"/>
            <a:ext cx="3205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OTT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이용자의 온실가스 배출량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FC9523-8F94-453E-A536-E4F5AAED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CF4F0D-2BF0-4BA6-9E24-8E4DCB635896}"/>
              </a:ext>
            </a:extLst>
          </p:cNvPr>
          <p:cNvGraphicFramePr>
            <a:graphicFrameLocks noGrp="1"/>
          </p:cNvGraphicFramePr>
          <p:nvPr/>
        </p:nvGraphicFramePr>
        <p:xfrm>
          <a:off x="4974954" y="2555099"/>
          <a:ext cx="6873992" cy="2219564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077902">
                  <a:extLst>
                    <a:ext uri="{9D8B030D-6E8A-4147-A177-3AD203B41FA5}">
                      <a16:colId xmlns:a16="http://schemas.microsoft.com/office/drawing/2014/main" val="4208524051"/>
                    </a:ext>
                  </a:extLst>
                </a:gridCol>
                <a:gridCol w="1094477">
                  <a:extLst>
                    <a:ext uri="{9D8B030D-6E8A-4147-A177-3AD203B41FA5}">
                      <a16:colId xmlns:a16="http://schemas.microsoft.com/office/drawing/2014/main" val="2187279716"/>
                    </a:ext>
                  </a:extLst>
                </a:gridCol>
                <a:gridCol w="884510">
                  <a:extLst>
                    <a:ext uri="{9D8B030D-6E8A-4147-A177-3AD203B41FA5}">
                      <a16:colId xmlns:a16="http://schemas.microsoft.com/office/drawing/2014/main" val="620650987"/>
                    </a:ext>
                  </a:extLst>
                </a:gridCol>
                <a:gridCol w="884510">
                  <a:extLst>
                    <a:ext uri="{9D8B030D-6E8A-4147-A177-3AD203B41FA5}">
                      <a16:colId xmlns:a16="http://schemas.microsoft.com/office/drawing/2014/main" val="3252951717"/>
                    </a:ext>
                  </a:extLst>
                </a:gridCol>
                <a:gridCol w="961127">
                  <a:extLst>
                    <a:ext uri="{9D8B030D-6E8A-4147-A177-3AD203B41FA5}">
                      <a16:colId xmlns:a16="http://schemas.microsoft.com/office/drawing/2014/main" val="2987534687"/>
                    </a:ext>
                  </a:extLst>
                </a:gridCol>
                <a:gridCol w="972239">
                  <a:extLst>
                    <a:ext uri="{9D8B030D-6E8A-4147-A177-3AD203B41FA5}">
                      <a16:colId xmlns:a16="http://schemas.microsoft.com/office/drawing/2014/main" val="1984074140"/>
                    </a:ext>
                  </a:extLst>
                </a:gridCol>
                <a:gridCol w="999227">
                  <a:extLst>
                    <a:ext uri="{9D8B030D-6E8A-4147-A177-3AD203B41FA5}">
                      <a16:colId xmlns:a16="http://schemas.microsoft.com/office/drawing/2014/main" val="743182683"/>
                    </a:ext>
                  </a:extLst>
                </a:gridCol>
              </a:tblGrid>
              <a:tr h="317792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해외 </a:t>
                      </a:r>
                      <a:r>
                        <a:rPr lang="en-US" altLang="ko-KR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TV </a:t>
                      </a: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방송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실시간방송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영화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오리지널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개인방송</a:t>
                      </a:r>
                      <a:r>
                        <a:rPr lang="en-US" altLang="ko-KR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/</a:t>
                      </a:r>
                    </a:p>
                    <a:p>
                      <a:pPr algn="ctr" fontAlgn="ctr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영상 컨텐츠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음악</a:t>
                      </a:r>
                      <a:endParaRPr lang="ko-KR" altLang="en-US" sz="1100" dirty="0"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3472"/>
                  </a:ext>
                </a:extLst>
              </a:tr>
              <a:tr h="3177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국내 </a:t>
                      </a:r>
                      <a:r>
                        <a:rPr lang="en-US" altLang="ko-KR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TV </a:t>
                      </a: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방송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6.972e-10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1.404e-26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1.379e-35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8.956e-01</a:t>
                      </a:r>
                    </a:p>
                  </a:txBody>
                  <a:tcPr marL="82101" marR="82101" marT="41050" marB="4105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4.267e-01</a:t>
                      </a:r>
                    </a:p>
                  </a:txBody>
                  <a:tcPr marL="82101" marR="82101" marT="41050" marB="4105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2.387e-01</a:t>
                      </a:r>
                    </a:p>
                  </a:txBody>
                  <a:tcPr marL="82101" marR="82101" marT="41050" marB="41050" anchor="ctr"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22505500"/>
                  </a:ext>
                </a:extLst>
              </a:tr>
              <a:tr h="3177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해외 </a:t>
                      </a:r>
                      <a:r>
                        <a:rPr lang="en-US" altLang="ko-KR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TV </a:t>
                      </a: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방송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4.267e-01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8.962e-01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4.214e-08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3.115e-11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1.343e-04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221349292"/>
                  </a:ext>
                </a:extLst>
              </a:tr>
              <a:tr h="2283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실시간방송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2.336e-02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1.673e-14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4.897e-33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1.188e-04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182964168"/>
                  </a:ext>
                </a:extLst>
              </a:tr>
              <a:tr h="2283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영화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7.677e-23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1.440e-41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1.566e-09</a:t>
                      </a:r>
                      <a:r>
                        <a:rPr lang="ko-KR" alt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*</a:t>
                      </a:r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183152444"/>
                  </a:ext>
                </a:extLst>
              </a:tr>
              <a:tr h="2283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오리지널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4.267e-01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4.328e-01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800584509"/>
                  </a:ext>
                </a:extLst>
              </a:tr>
              <a:tr h="31779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개인방송</a:t>
                      </a:r>
                      <a:r>
                        <a:rPr lang="en-US" altLang="ko-KR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영상 컨텐츠</a:t>
                      </a:r>
                      <a:endParaRPr lang="en-US" altLang="ko-KR" sz="1100" b="1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dirty="0">
                        <a:effectLst/>
                        <a:latin typeface="THE정고딕120" panose="02020603020101020101" pitchFamily="18" charset="-127"/>
                        <a:ea typeface="THE정고딕120" panose="02020603020101020101" pitchFamily="18" charset="-127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dirty="0">
                          <a:effectLst/>
                          <a:latin typeface="THE정고딕120" panose="02020603020101020101" pitchFamily="18" charset="-127"/>
                          <a:ea typeface="THE정고딕120" panose="02020603020101020101" pitchFamily="18" charset="-127"/>
                        </a:rPr>
                        <a:t>4.4232e-02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02916661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E5F9F337-8524-4F58-97A9-6099110A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82" y="2344668"/>
            <a:ext cx="3648075" cy="36099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6A928-1D7A-401C-BEC9-3884F384A10C}"/>
              </a:ext>
            </a:extLst>
          </p:cNvPr>
          <p:cNvSpPr/>
          <p:nvPr/>
        </p:nvSpPr>
        <p:spPr>
          <a:xfrm>
            <a:off x="4041754" y="2919309"/>
            <a:ext cx="457201" cy="45406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5D16C4-91BA-4E87-BDDB-41CA6152B64F}"/>
              </a:ext>
            </a:extLst>
          </p:cNvPr>
          <p:cNvSpPr/>
          <p:nvPr/>
        </p:nvSpPr>
        <p:spPr>
          <a:xfrm>
            <a:off x="4041754" y="4036589"/>
            <a:ext cx="457201" cy="48830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B7874-9382-49D5-9280-B7D9C0A3BDD0}"/>
              </a:ext>
            </a:extLst>
          </p:cNvPr>
          <p:cNvSpPr/>
          <p:nvPr/>
        </p:nvSpPr>
        <p:spPr>
          <a:xfrm>
            <a:off x="4041754" y="4622673"/>
            <a:ext cx="457201" cy="88697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0D033B-41A0-4995-9FD0-F43B3345A94A}"/>
              </a:ext>
            </a:extLst>
          </p:cNvPr>
          <p:cNvSpPr txBox="1"/>
          <p:nvPr/>
        </p:nvSpPr>
        <p:spPr>
          <a:xfrm>
            <a:off x="5152081" y="4987560"/>
            <a:ext cx="634036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▶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해외방송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실시간방송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영화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가 주 이용 컨텐츠인 이용자들이</a:t>
            </a:r>
            <a:b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</a:b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  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그 외의 이용자들에 비해 온실가스 배출량이 평균적으로 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높다</a:t>
            </a:r>
            <a:endParaRPr lang="en-US" altLang="ko-KR" sz="10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2B9AD-05F1-43DF-BA1B-93BD83A9BEDC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ANOVA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분산분석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,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다중 비교 및 사후분석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F98C60-D33F-45A9-9D7E-7F08EAD1700A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7433D1-DEE9-43B5-9F99-767C3DE12D56}"/>
              </a:ext>
            </a:extLst>
          </p:cNvPr>
          <p:cNvGrpSpPr/>
          <p:nvPr/>
        </p:nvGrpSpPr>
        <p:grpSpPr>
          <a:xfrm>
            <a:off x="8549762" y="6716950"/>
            <a:ext cx="170329" cy="170329"/>
            <a:chOff x="60142" y="6734880"/>
            <a:chExt cx="170329" cy="170329"/>
          </a:xfrm>
        </p:grpSpPr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1311D81C-5653-4E40-96C2-8371B87ADE64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3824CC6-EE57-4FE8-998D-8358AD78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B0C861-9FA3-43DD-AE91-5E898E84208B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289566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F8E93A-7973-4EB7-A1B9-5630E3645975}"/>
              </a:ext>
            </a:extLst>
          </p:cNvPr>
          <p:cNvGrpSpPr/>
          <p:nvPr/>
        </p:nvGrpSpPr>
        <p:grpSpPr>
          <a:xfrm>
            <a:off x="2236693" y="1296915"/>
            <a:ext cx="7718613" cy="4264170"/>
            <a:chOff x="152399" y="152400"/>
            <a:chExt cx="11878235" cy="6562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1A74F6-9512-493C-BCE9-0049A48A59D0}"/>
                </a:ext>
              </a:extLst>
            </p:cNvPr>
            <p:cNvSpPr/>
            <p:nvPr/>
          </p:nvSpPr>
          <p:spPr>
            <a:xfrm>
              <a:off x="152399" y="152400"/>
              <a:ext cx="11878235" cy="6078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F6E341-FFF9-4503-BA7E-2FD6E77F5D02}"/>
                </a:ext>
              </a:extLst>
            </p:cNvPr>
            <p:cNvSpPr/>
            <p:nvPr/>
          </p:nvSpPr>
          <p:spPr>
            <a:xfrm>
              <a:off x="152399" y="6230471"/>
              <a:ext cx="11878235" cy="4840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>
              <a:extLst>
                <a:ext uri="{FF2B5EF4-FFF2-40B4-BE49-F238E27FC236}">
                  <a16:creationId xmlns:a16="http://schemas.microsoft.com/office/drawing/2014/main" id="{1418EE27-CECE-4E59-AD84-03D3059F5C69}"/>
                </a:ext>
              </a:extLst>
            </p:cNvPr>
            <p:cNvSpPr/>
            <p:nvPr/>
          </p:nvSpPr>
          <p:spPr>
            <a:xfrm rot="16200000">
              <a:off x="878540" y="6388844"/>
              <a:ext cx="222107" cy="222107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62DC73D-6354-4628-B960-A237A3784DF1}"/>
                </a:ext>
              </a:extLst>
            </p:cNvPr>
            <p:cNvGrpSpPr/>
            <p:nvPr/>
          </p:nvGrpSpPr>
          <p:grpSpPr>
            <a:xfrm>
              <a:off x="1434354" y="6391835"/>
              <a:ext cx="222107" cy="229353"/>
              <a:chOff x="1264025" y="6320116"/>
              <a:chExt cx="313764" cy="324000"/>
            </a:xfrm>
          </p:grpSpPr>
          <p:sp>
            <p:nvSpPr>
              <p:cNvPr id="10" name="순서도: 병합 9">
                <a:extLst>
                  <a:ext uri="{FF2B5EF4-FFF2-40B4-BE49-F238E27FC236}">
                    <a16:creationId xmlns:a16="http://schemas.microsoft.com/office/drawing/2014/main" id="{571C931C-F74B-4D7B-9BA8-FCE96D8400DD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B04916E-5297-40DC-AEBB-E105E4710F3A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C0AC83-2DCE-42F8-8C5B-ED792EF044F2}"/>
                </a:ext>
              </a:extLst>
            </p:cNvPr>
            <p:cNvGrpSpPr/>
            <p:nvPr/>
          </p:nvGrpSpPr>
          <p:grpSpPr>
            <a:xfrm flipH="1">
              <a:off x="322727" y="6391835"/>
              <a:ext cx="222107" cy="229353"/>
              <a:chOff x="1264025" y="6320116"/>
              <a:chExt cx="313764" cy="324000"/>
            </a:xfrm>
          </p:grpSpPr>
          <p:sp>
            <p:nvSpPr>
              <p:cNvPr id="14" name="순서도: 병합 13">
                <a:extLst>
                  <a:ext uri="{FF2B5EF4-FFF2-40B4-BE49-F238E27FC236}">
                    <a16:creationId xmlns:a16="http://schemas.microsoft.com/office/drawing/2014/main" id="{C49BCE19-D687-4CCD-B2E1-EA1FEA3EF2E8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9A8D4BD-B7E2-410E-96B2-2A141713EC5C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721AA06-118A-41C2-A884-7ED04944CC30}"/>
                </a:ext>
              </a:extLst>
            </p:cNvPr>
            <p:cNvSpPr/>
            <p:nvPr/>
          </p:nvSpPr>
          <p:spPr>
            <a:xfrm>
              <a:off x="5360894" y="2693894"/>
              <a:ext cx="1470212" cy="147021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3EF133AB-7B61-4150-8CEC-BC974BB4A1D2}"/>
                </a:ext>
              </a:extLst>
            </p:cNvPr>
            <p:cNvSpPr/>
            <p:nvPr/>
          </p:nvSpPr>
          <p:spPr>
            <a:xfrm rot="16200000">
              <a:off x="5839435" y="3090046"/>
              <a:ext cx="677907" cy="677907"/>
            </a:xfrm>
            <a:prstGeom prst="flowChartMer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A7300C-DE73-470B-8967-150153B90FA9}"/>
                </a:ext>
              </a:extLst>
            </p:cNvPr>
            <p:cNvCxnSpPr>
              <a:cxnSpLocks/>
            </p:cNvCxnSpPr>
            <p:nvPr/>
          </p:nvCxnSpPr>
          <p:spPr>
            <a:xfrm>
              <a:off x="331691" y="6113082"/>
              <a:ext cx="1152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36E8DE-F84A-4E4A-8259-6B0DD0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86" b="99837" l="35131" r="92484">
                        <a14:foregroundMark x1="62745" y1="97712" x2="62745" y2="97712"/>
                        <a14:foregroundMark x1="46732" y1="65033" x2="47543" y2="67778"/>
                        <a14:foregroundMark x1="72222" y1="98529" x2="72222" y2="98529"/>
                        <a14:foregroundMark x1="64052" y1="98203" x2="65196" y2="99837"/>
                        <a14:foregroundMark x1="81699" y1="94444" x2="84967" y2="93954"/>
                        <a14:foregroundMark x1="84967" y1="93954" x2="87908" y2="99837"/>
                        <a14:foregroundMark x1="84314" y1="95261" x2="84314" y2="99837"/>
                        <a14:foregroundMark x1="85294" y1="98203" x2="66176" y2="98203"/>
                        <a14:backgroundMark x1="54085" y1="51961" x2="56699" y2="59967"/>
                        <a14:backgroundMark x1="56699" y1="59967" x2="66667" y2="64706"/>
                        <a14:backgroundMark x1="66667" y1="64706" x2="72549" y2="61438"/>
                        <a14:backgroundMark x1="46465" y1="76388" x2="39869" y2="76144"/>
                        <a14:backgroundMark x1="39869" y1="76144" x2="36765" y2="75163"/>
                        <a14:backgroundMark x1="46242" y1="68301" x2="51307" y2="80229"/>
                      </a14:backgroundRemoval>
                    </a14:imgEffect>
                  </a14:imgLayer>
                </a14:imgProps>
              </a:ext>
            </a:extLst>
          </a:blip>
          <a:srcRect l="28009" t="41619" r="11130" b="-442"/>
          <a:stretch/>
        </p:blipFill>
        <p:spPr>
          <a:xfrm>
            <a:off x="5859946" y="3522282"/>
            <a:ext cx="2652721" cy="25639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CCFBBE-48CF-4251-8428-941B1EC08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9569759" y="726145"/>
            <a:ext cx="574396" cy="57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3006A-068E-47BD-869B-B07AF0C747C3}"/>
              </a:ext>
            </a:extLst>
          </p:cNvPr>
          <p:cNvSpPr txBox="1"/>
          <p:nvPr/>
        </p:nvSpPr>
        <p:spPr>
          <a:xfrm>
            <a:off x="5937795" y="32324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1</a:t>
            </a:r>
            <a:endParaRPr lang="ko-KR" alt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45CEA-616F-45B7-BDED-F2FEA2140974}"/>
              </a:ext>
            </a:extLst>
          </p:cNvPr>
          <p:cNvSpPr txBox="1"/>
          <p:nvPr/>
        </p:nvSpPr>
        <p:spPr>
          <a:xfrm>
            <a:off x="4397188" y="2293690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주제 선정 배경 </a:t>
            </a:r>
            <a:r>
              <a:rPr lang="en-US" altLang="ko-KR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 </a:t>
            </a:r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주제 소개</a:t>
            </a:r>
            <a:endParaRPr lang="en-US" altLang="ko-KR" b="1" spc="3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05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50ADC4-9F5E-434C-85F2-D497CFDABACF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D9B3E4-7693-4758-867E-2BECDDC6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2E1F13-4906-4CA6-AE04-2E10B3C7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B71572-AC42-40EB-A680-99BB6842DCC1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이전의 데이터로 구한 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2020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예측치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EA69-8089-4F07-B317-CA1BA550DA88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선형회귀분석을 이용한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6D7C1-DF21-4453-9A01-8FDB9D4A6B0A}"/>
              </a:ext>
            </a:extLst>
          </p:cNvPr>
          <p:cNvSpPr txBox="1"/>
          <p:nvPr/>
        </p:nvSpPr>
        <p:spPr>
          <a:xfrm>
            <a:off x="1143803" y="2093477"/>
            <a:ext cx="4174541" cy="307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THE정고딕120" panose="02020603020101020101" pitchFamily="18" charset="-127"/>
              <a:buChar char="-"/>
            </a:pP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인당 전력 소비량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11024.696 kwh</a:t>
            </a:r>
          </a:p>
          <a:p>
            <a:pPr marL="285750" indent="-285750">
              <a:lnSpc>
                <a:spcPct val="250000"/>
              </a:lnSpc>
              <a:buFont typeface="THE정고딕120" panose="02020603020101020101" pitchFamily="18" charset="-127"/>
              <a:buChar char="-"/>
            </a:pP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인당 에너지 소비량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238.180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백만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TOE</a:t>
            </a:r>
          </a:p>
          <a:p>
            <a:pPr marL="285750" indent="-285750">
              <a:lnSpc>
                <a:spcPct val="250000"/>
              </a:lnSpc>
              <a:buFont typeface="THE정고딕120" panose="02020603020101020101" pitchFamily="18" charset="-127"/>
              <a:buChar char="-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온실가스 총 배출량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72376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만 톤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THE정고딕120" panose="02020603020101020101" pitchFamily="18" charset="-127"/>
              <a:buChar char="-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국내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시장 매출액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655.571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억 원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50000"/>
              </a:lnSpc>
              <a:buFont typeface="THE정고딕120" panose="02020603020101020101" pitchFamily="18" charset="-127"/>
              <a:buChar char="-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국내 데이터센터 수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169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181F541-B464-411E-9EE4-48A6DF2C72C8}"/>
              </a:ext>
            </a:extLst>
          </p:cNvPr>
          <p:cNvGrpSpPr/>
          <p:nvPr/>
        </p:nvGrpSpPr>
        <p:grpSpPr>
          <a:xfrm>
            <a:off x="6873658" y="5295160"/>
            <a:ext cx="3375032" cy="276999"/>
            <a:chOff x="6656626" y="5041381"/>
            <a:chExt cx="3375032" cy="276999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2E5EA4C-DCB0-4FFD-9C04-6088BD58C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98" t="30053" r="58286" b="60349"/>
            <a:stretch/>
          </p:blipFill>
          <p:spPr>
            <a:xfrm>
              <a:off x="9050904" y="5073606"/>
              <a:ext cx="980754" cy="19106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F97C0A-56C4-490E-8ADD-7A79D5E6E409}"/>
                </a:ext>
              </a:extLst>
            </p:cNvPr>
            <p:cNvSpPr txBox="1"/>
            <p:nvPr/>
          </p:nvSpPr>
          <p:spPr>
            <a:xfrm>
              <a:off x="6656626" y="5041381"/>
              <a:ext cx="25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온실가스 총 배출량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(2010-2019</a:t>
              </a:r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년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)</a:t>
              </a:r>
              <a:endParaRPr lang="ko-KR" altLang="en-US" sz="12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EB60071-54C4-49BC-B344-A3CCAB3D396E}"/>
              </a:ext>
            </a:extLst>
          </p:cNvPr>
          <p:cNvGrpSpPr/>
          <p:nvPr/>
        </p:nvGrpSpPr>
        <p:grpSpPr>
          <a:xfrm>
            <a:off x="6873658" y="5709722"/>
            <a:ext cx="3938452" cy="276999"/>
            <a:chOff x="6656626" y="5373919"/>
            <a:chExt cx="3938452" cy="276999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ACB73EE-B393-4ECE-9E3C-3F489CEAC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17" t="29699" r="56590" b="61099"/>
            <a:stretch/>
          </p:blipFill>
          <p:spPr>
            <a:xfrm>
              <a:off x="9137431" y="5408170"/>
              <a:ext cx="1457647" cy="19107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3EBC49-E17E-4452-8389-AE5AC2125B48}"/>
                </a:ext>
              </a:extLst>
            </p:cNvPr>
            <p:cNvSpPr txBox="1"/>
            <p:nvPr/>
          </p:nvSpPr>
          <p:spPr>
            <a:xfrm>
              <a:off x="6656626" y="5373919"/>
              <a:ext cx="2568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국내 데이터센터 수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(2002 -2019</a:t>
              </a:r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년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)</a:t>
              </a:r>
              <a:endParaRPr lang="ko-KR" altLang="en-US" sz="12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D2933-3BC2-4B07-B957-47CAB2A3D895}"/>
              </a:ext>
            </a:extLst>
          </p:cNvPr>
          <p:cNvGrpSpPr/>
          <p:nvPr/>
        </p:nvGrpSpPr>
        <p:grpSpPr>
          <a:xfrm>
            <a:off x="6873658" y="6124285"/>
            <a:ext cx="4477702" cy="276999"/>
            <a:chOff x="6656626" y="5706459"/>
            <a:chExt cx="4477702" cy="27699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9BF248-FDE2-414D-A6B9-E3223F387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4" t="28936" r="50000" b="61134"/>
            <a:stretch/>
          </p:blipFill>
          <p:spPr>
            <a:xfrm>
              <a:off x="9780657" y="5739026"/>
              <a:ext cx="1353671" cy="21186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A1FC595-600D-483F-BC36-5DAF94AC3A94}"/>
                </a:ext>
              </a:extLst>
            </p:cNvPr>
            <p:cNvSpPr txBox="1"/>
            <p:nvPr/>
          </p:nvSpPr>
          <p:spPr>
            <a:xfrm>
              <a:off x="6656626" y="5706459"/>
              <a:ext cx="3208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국내 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OTT </a:t>
              </a:r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시장 매출액 추이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(2012</a:t>
              </a:r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년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-2019</a:t>
              </a:r>
              <a:r>
                <a: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년</a:t>
              </a:r>
              <a:r>
                <a:rPr lang="en-US" altLang="ko-KR" sz="12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)</a:t>
              </a:r>
              <a:endParaRPr lang="ko-KR" altLang="en-US" sz="12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D7815CF-6792-49B9-B403-5AE7002CD35F}"/>
              </a:ext>
            </a:extLst>
          </p:cNvPr>
          <p:cNvGrpSpPr/>
          <p:nvPr/>
        </p:nvGrpSpPr>
        <p:grpSpPr>
          <a:xfrm>
            <a:off x="6873658" y="427815"/>
            <a:ext cx="3724616" cy="2441843"/>
            <a:chOff x="6873658" y="427815"/>
            <a:chExt cx="3724616" cy="244184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B2709D34-EE1D-4E7D-857E-F840F33963EF}"/>
                </a:ext>
              </a:extLst>
            </p:cNvPr>
            <p:cNvGrpSpPr/>
            <p:nvPr/>
          </p:nvGrpSpPr>
          <p:grpSpPr>
            <a:xfrm>
              <a:off x="6873658" y="427815"/>
              <a:ext cx="3724616" cy="2441843"/>
              <a:chOff x="7737371" y="347381"/>
              <a:chExt cx="3724616" cy="244184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1ECCB58-0156-4515-A099-CC2CF9DF9437}"/>
                  </a:ext>
                </a:extLst>
              </p:cNvPr>
              <p:cNvGrpSpPr/>
              <p:nvPr/>
            </p:nvGrpSpPr>
            <p:grpSpPr>
              <a:xfrm>
                <a:off x="7782357" y="564931"/>
                <a:ext cx="3679630" cy="2224293"/>
                <a:chOff x="7145572" y="419637"/>
                <a:chExt cx="3452739" cy="2087140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3EA52AEA-23CF-4391-BEDE-30E16EF141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6292" r="43669"/>
                <a:stretch/>
              </p:blipFill>
              <p:spPr>
                <a:xfrm>
                  <a:off x="7145572" y="453306"/>
                  <a:ext cx="1080745" cy="2053471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4585324A-BFE4-4353-83DC-931B4B4C1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0483" y="419637"/>
                  <a:ext cx="2287828" cy="2087140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C5DA0-EA49-427D-AEF4-812E3CD3A68C}"/>
                  </a:ext>
                </a:extLst>
              </p:cNvPr>
              <p:cNvSpPr txBox="1"/>
              <p:nvPr/>
            </p:nvSpPr>
            <p:spPr>
              <a:xfrm>
                <a:off x="7737371" y="347381"/>
                <a:ext cx="32303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인당 전력 소비량</a:t>
                </a:r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(1990, 2000, 2010-2019</a:t>
                </a:r>
                <a:r>
                  <a:rPr lang="ko-KR" altLang="en-US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년</a:t>
                </a:r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  <a:endPara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B4C7DD-1216-4229-AC23-3E4AADCEF2D4}"/>
                </a:ext>
              </a:extLst>
            </p:cNvPr>
            <p:cNvSpPr/>
            <p:nvPr/>
          </p:nvSpPr>
          <p:spPr>
            <a:xfrm>
              <a:off x="8229600" y="1609931"/>
              <a:ext cx="1344706" cy="17218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12A47C-DB50-455E-9D42-790F1AEAC229}"/>
              </a:ext>
            </a:extLst>
          </p:cNvPr>
          <p:cNvGrpSpPr/>
          <p:nvPr/>
        </p:nvGrpSpPr>
        <p:grpSpPr>
          <a:xfrm>
            <a:off x="6889528" y="2950316"/>
            <a:ext cx="3708746" cy="2295420"/>
            <a:chOff x="6895111" y="3020651"/>
            <a:chExt cx="3708746" cy="229542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5DD01A6-9BFC-4210-801E-BD7C221CD161}"/>
                </a:ext>
              </a:extLst>
            </p:cNvPr>
            <p:cNvGrpSpPr/>
            <p:nvPr/>
          </p:nvGrpSpPr>
          <p:grpSpPr>
            <a:xfrm>
              <a:off x="6895111" y="3020651"/>
              <a:ext cx="3708746" cy="2295420"/>
              <a:chOff x="6608705" y="2881643"/>
              <a:chExt cx="3708746" cy="229542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4196EEB-264A-43AD-A702-F960204FE89A}"/>
                  </a:ext>
                </a:extLst>
              </p:cNvPr>
              <p:cNvGrpSpPr/>
              <p:nvPr/>
            </p:nvGrpSpPr>
            <p:grpSpPr>
              <a:xfrm>
                <a:off x="6656626" y="3096895"/>
                <a:ext cx="3660825" cy="2080168"/>
                <a:chOff x="7145572" y="2663103"/>
                <a:chExt cx="3660825" cy="2080168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DA3B89FB-5972-4156-8FFE-9DB40990F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3397"/>
                <a:stretch/>
              </p:blipFill>
              <p:spPr>
                <a:xfrm>
                  <a:off x="8432140" y="2663103"/>
                  <a:ext cx="2374257" cy="2080168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0680046A-5115-4F9F-B52C-D1A7AD8BF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7348"/>
                <a:stretch/>
              </p:blipFill>
              <p:spPr>
                <a:xfrm>
                  <a:off x="7145572" y="2711502"/>
                  <a:ext cx="1214792" cy="1963258"/>
                </a:xfrm>
                <a:prstGeom prst="rect">
                  <a:avLst/>
                </a:prstGeom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E0919E-BFCE-46C1-A597-C111EB183A88}"/>
                  </a:ext>
                </a:extLst>
              </p:cNvPr>
              <p:cNvSpPr txBox="1"/>
              <p:nvPr/>
            </p:nvSpPr>
            <p:spPr>
              <a:xfrm>
                <a:off x="6608705" y="2881643"/>
                <a:ext cx="24256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1</a:t>
                </a:r>
                <a:r>
                  <a:rPr lang="ko-KR" altLang="en-US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인당 에너지 소비량</a:t>
                </a:r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(2011-2019</a:t>
                </a:r>
                <a:r>
                  <a:rPr lang="ko-KR" altLang="en-US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년</a:t>
                </a:r>
                <a:r>
                  <a:rPr lang="en-US" altLang="ko-KR" sz="1200" dirty="0">
                    <a:latin typeface="THE정고딕120" panose="02020603020101020101" pitchFamily="18" charset="-127"/>
                    <a:ea typeface="THE정고딕120" panose="02020603020101020101" pitchFamily="18" charset="-127"/>
                  </a:rPr>
                  <a:t>)</a:t>
                </a:r>
                <a:endParaRPr lang="ko-KR" altLang="en-US" sz="1200" dirty="0">
                  <a:latin typeface="THE정고딕120" panose="02020603020101020101" pitchFamily="18" charset="-127"/>
                  <a:ea typeface="THE정고딕120" panose="02020603020101020101" pitchFamily="18" charset="-127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85E39C5-518F-41B2-BCBB-714A9CE268E4}"/>
                </a:ext>
              </a:extLst>
            </p:cNvPr>
            <p:cNvSpPr/>
            <p:nvPr/>
          </p:nvSpPr>
          <p:spPr>
            <a:xfrm>
              <a:off x="8226880" y="3706451"/>
              <a:ext cx="972000" cy="172187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6A6B2E-BF7B-4C47-8B67-0F56610E0C9F}"/>
              </a:ext>
            </a:extLst>
          </p:cNvPr>
          <p:cNvSpPr/>
          <p:nvPr/>
        </p:nvSpPr>
        <p:spPr>
          <a:xfrm>
            <a:off x="9242594" y="5336350"/>
            <a:ext cx="972000" cy="1721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B9F255-E823-435D-B11C-52DDA94C724A}"/>
              </a:ext>
            </a:extLst>
          </p:cNvPr>
          <p:cNvSpPr/>
          <p:nvPr/>
        </p:nvSpPr>
        <p:spPr>
          <a:xfrm>
            <a:off x="9354463" y="5739592"/>
            <a:ext cx="1440000" cy="1721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5598B7-4375-47E7-BE12-3E4C4B3BF81A}"/>
              </a:ext>
            </a:extLst>
          </p:cNvPr>
          <p:cNvSpPr/>
          <p:nvPr/>
        </p:nvSpPr>
        <p:spPr>
          <a:xfrm>
            <a:off x="9996730" y="6176690"/>
            <a:ext cx="1368000" cy="1721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38EA40-ED1D-4D2F-8EFF-6C2588B89C62}"/>
              </a:ext>
            </a:extLst>
          </p:cNvPr>
          <p:cNvSpPr/>
          <p:nvPr/>
        </p:nvSpPr>
        <p:spPr>
          <a:xfrm>
            <a:off x="0" y="6758940"/>
            <a:ext cx="90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BF8CFD-C69E-4E64-AE17-790F8B11C83E}"/>
              </a:ext>
            </a:extLst>
          </p:cNvPr>
          <p:cNvGrpSpPr/>
          <p:nvPr/>
        </p:nvGrpSpPr>
        <p:grpSpPr>
          <a:xfrm>
            <a:off x="8917316" y="6716950"/>
            <a:ext cx="170329" cy="170329"/>
            <a:chOff x="60142" y="6734880"/>
            <a:chExt cx="170329" cy="170329"/>
          </a:xfrm>
        </p:grpSpPr>
        <p:sp>
          <p:nvSpPr>
            <p:cNvPr id="49" name="순서도: 연결자 48">
              <a:extLst>
                <a:ext uri="{FF2B5EF4-FFF2-40B4-BE49-F238E27FC236}">
                  <a16:creationId xmlns:a16="http://schemas.microsoft.com/office/drawing/2014/main" id="{5E9E9A17-EEE9-4F63-9AD8-6BCAE2F886A9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474A503-034D-4A6A-910C-40DE6C63F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251260B-A839-4A69-A179-A7B83BDB5932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분석 결과 및 내용</a:t>
            </a:r>
          </a:p>
        </p:txBody>
      </p:sp>
    </p:spTree>
    <p:extLst>
      <p:ext uri="{BB962C8B-B14F-4D97-AF65-F5344CB8AC3E}">
        <p14:creationId xmlns:p14="http://schemas.microsoft.com/office/powerpoint/2010/main" val="201890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F8E93A-7973-4EB7-A1B9-5630E3645975}"/>
              </a:ext>
            </a:extLst>
          </p:cNvPr>
          <p:cNvGrpSpPr/>
          <p:nvPr/>
        </p:nvGrpSpPr>
        <p:grpSpPr>
          <a:xfrm>
            <a:off x="2236693" y="1296915"/>
            <a:ext cx="7718613" cy="4264170"/>
            <a:chOff x="152399" y="152400"/>
            <a:chExt cx="11878235" cy="6562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1A74F6-9512-493C-BCE9-0049A48A59D0}"/>
                </a:ext>
              </a:extLst>
            </p:cNvPr>
            <p:cNvSpPr/>
            <p:nvPr/>
          </p:nvSpPr>
          <p:spPr>
            <a:xfrm>
              <a:off x="152399" y="152400"/>
              <a:ext cx="11878235" cy="6078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F6E341-FFF9-4503-BA7E-2FD6E77F5D02}"/>
                </a:ext>
              </a:extLst>
            </p:cNvPr>
            <p:cNvSpPr/>
            <p:nvPr/>
          </p:nvSpPr>
          <p:spPr>
            <a:xfrm>
              <a:off x="152399" y="6230471"/>
              <a:ext cx="11878235" cy="4840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>
              <a:extLst>
                <a:ext uri="{FF2B5EF4-FFF2-40B4-BE49-F238E27FC236}">
                  <a16:creationId xmlns:a16="http://schemas.microsoft.com/office/drawing/2014/main" id="{1418EE27-CECE-4E59-AD84-03D3059F5C69}"/>
                </a:ext>
              </a:extLst>
            </p:cNvPr>
            <p:cNvSpPr/>
            <p:nvPr/>
          </p:nvSpPr>
          <p:spPr>
            <a:xfrm rot="16200000">
              <a:off x="878540" y="6388844"/>
              <a:ext cx="222107" cy="222107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62DC73D-6354-4628-B960-A237A3784DF1}"/>
                </a:ext>
              </a:extLst>
            </p:cNvPr>
            <p:cNvGrpSpPr/>
            <p:nvPr/>
          </p:nvGrpSpPr>
          <p:grpSpPr>
            <a:xfrm>
              <a:off x="1434354" y="6391835"/>
              <a:ext cx="222107" cy="229353"/>
              <a:chOff x="1264025" y="6320116"/>
              <a:chExt cx="313764" cy="324000"/>
            </a:xfrm>
          </p:grpSpPr>
          <p:sp>
            <p:nvSpPr>
              <p:cNvPr id="10" name="순서도: 병합 9">
                <a:extLst>
                  <a:ext uri="{FF2B5EF4-FFF2-40B4-BE49-F238E27FC236}">
                    <a16:creationId xmlns:a16="http://schemas.microsoft.com/office/drawing/2014/main" id="{571C931C-F74B-4D7B-9BA8-FCE96D8400DD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B04916E-5297-40DC-AEBB-E105E4710F3A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C0AC83-2DCE-42F8-8C5B-ED792EF044F2}"/>
                </a:ext>
              </a:extLst>
            </p:cNvPr>
            <p:cNvGrpSpPr/>
            <p:nvPr/>
          </p:nvGrpSpPr>
          <p:grpSpPr>
            <a:xfrm flipH="1">
              <a:off x="322727" y="6391835"/>
              <a:ext cx="222107" cy="229353"/>
              <a:chOff x="1264025" y="6320116"/>
              <a:chExt cx="313764" cy="324000"/>
            </a:xfrm>
          </p:grpSpPr>
          <p:sp>
            <p:nvSpPr>
              <p:cNvPr id="14" name="순서도: 병합 13">
                <a:extLst>
                  <a:ext uri="{FF2B5EF4-FFF2-40B4-BE49-F238E27FC236}">
                    <a16:creationId xmlns:a16="http://schemas.microsoft.com/office/drawing/2014/main" id="{C49BCE19-D687-4CCD-B2E1-EA1FEA3EF2E8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9A8D4BD-B7E2-410E-96B2-2A141713EC5C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721AA06-118A-41C2-A884-7ED04944CC30}"/>
                </a:ext>
              </a:extLst>
            </p:cNvPr>
            <p:cNvSpPr/>
            <p:nvPr/>
          </p:nvSpPr>
          <p:spPr>
            <a:xfrm>
              <a:off x="5360894" y="2693894"/>
              <a:ext cx="1470212" cy="147021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3EF133AB-7B61-4150-8CEC-BC974BB4A1D2}"/>
                </a:ext>
              </a:extLst>
            </p:cNvPr>
            <p:cNvSpPr/>
            <p:nvPr/>
          </p:nvSpPr>
          <p:spPr>
            <a:xfrm rot="16200000">
              <a:off x="5839435" y="3090046"/>
              <a:ext cx="677907" cy="677907"/>
            </a:xfrm>
            <a:prstGeom prst="flowChartMer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A7300C-DE73-470B-8967-150153B90FA9}"/>
                </a:ext>
              </a:extLst>
            </p:cNvPr>
            <p:cNvCxnSpPr>
              <a:cxnSpLocks/>
            </p:cNvCxnSpPr>
            <p:nvPr/>
          </p:nvCxnSpPr>
          <p:spPr>
            <a:xfrm>
              <a:off x="331691" y="6113082"/>
              <a:ext cx="1152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8CCFBBE-48CF-4251-8428-941B1EC0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9569759" y="726145"/>
            <a:ext cx="574396" cy="57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3006A-068E-47BD-869B-B07AF0C747C3}"/>
              </a:ext>
            </a:extLst>
          </p:cNvPr>
          <p:cNvSpPr txBox="1"/>
          <p:nvPr/>
        </p:nvSpPr>
        <p:spPr>
          <a:xfrm>
            <a:off x="5937795" y="32324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4</a:t>
            </a:r>
            <a:endParaRPr lang="ko-KR" alt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45CEA-616F-45B7-BDED-F2FEA2140974}"/>
              </a:ext>
            </a:extLst>
          </p:cNvPr>
          <p:cNvSpPr txBox="1"/>
          <p:nvPr/>
        </p:nvSpPr>
        <p:spPr>
          <a:xfrm>
            <a:off x="4397188" y="2293690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결론 및 개선 방안</a:t>
            </a:r>
            <a:endParaRPr lang="en-US" altLang="ko-KR" b="1" spc="3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33B0EB-0BB7-4985-B2C3-0F4D5E8FBFB6}"/>
              </a:ext>
            </a:extLst>
          </p:cNvPr>
          <p:cNvCxnSpPr>
            <a:cxnSpLocks/>
          </p:cNvCxnSpPr>
          <p:nvPr/>
        </p:nvCxnSpPr>
        <p:spPr>
          <a:xfrm>
            <a:off x="2345645" y="5170234"/>
            <a:ext cx="54000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6E8DE-F84A-4E4A-8259-6B0DD0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386" b="99837" l="35131" r="92484">
                        <a14:foregroundMark x1="62745" y1="97712" x2="62745" y2="97712"/>
                        <a14:foregroundMark x1="46732" y1="65033" x2="47543" y2="67778"/>
                        <a14:foregroundMark x1="72222" y1="98529" x2="72222" y2="98529"/>
                        <a14:foregroundMark x1="64052" y1="98203" x2="65196" y2="99837"/>
                        <a14:foregroundMark x1="81699" y1="94444" x2="84967" y2="93954"/>
                        <a14:foregroundMark x1="84967" y1="93954" x2="87908" y2="99837"/>
                        <a14:foregroundMark x1="84314" y1="95261" x2="84314" y2="99837"/>
                        <a14:foregroundMark x1="85294" y1="98203" x2="66176" y2="98203"/>
                        <a14:backgroundMark x1="54085" y1="51961" x2="56699" y2="59967"/>
                        <a14:backgroundMark x1="56699" y1="59967" x2="66667" y2="64706"/>
                        <a14:backgroundMark x1="66667" y1="64706" x2="72549" y2="61438"/>
                        <a14:backgroundMark x1="46465" y1="76388" x2="39869" y2="76144"/>
                        <a14:backgroundMark x1="39869" y1="76144" x2="36765" y2="75163"/>
                        <a14:backgroundMark x1="46242" y1="68301" x2="51307" y2="80229"/>
                      </a14:backgroundRemoval>
                    </a14:imgEffect>
                  </a14:imgLayer>
                </a14:imgProps>
              </a:ext>
            </a:extLst>
          </a:blip>
          <a:srcRect l="28009" t="41619" r="11130" b="-442"/>
          <a:stretch/>
        </p:blipFill>
        <p:spPr>
          <a:xfrm>
            <a:off x="5859946" y="3522282"/>
            <a:ext cx="2652721" cy="2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8E62A3-AEA8-4A25-A17D-8442BCC1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000"/>
          <a:stretch/>
        </p:blipFill>
        <p:spPr>
          <a:xfrm>
            <a:off x="0" y="0"/>
            <a:ext cx="12192000" cy="68720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36ADA-419A-4469-9FC9-BA4DB7E016A7}"/>
              </a:ext>
            </a:extLst>
          </p:cNvPr>
          <p:cNvSpPr/>
          <p:nvPr/>
        </p:nvSpPr>
        <p:spPr>
          <a:xfrm>
            <a:off x="-1" y="0"/>
            <a:ext cx="12192000" cy="6872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CA26D-AF9F-4554-BEF8-D9332C0521B4}"/>
              </a:ext>
            </a:extLst>
          </p:cNvPr>
          <p:cNvSpPr txBox="1"/>
          <p:nvPr/>
        </p:nvSpPr>
        <p:spPr>
          <a:xfrm>
            <a:off x="3966200" y="499335"/>
            <a:ext cx="433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CONCLUSION</a:t>
            </a:r>
            <a:endParaRPr lang="ko-KR" altLang="en-US" sz="6000" spc="3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D567-BFB3-4923-BA07-807AA0627543}"/>
              </a:ext>
            </a:extLst>
          </p:cNvPr>
          <p:cNvSpPr txBox="1"/>
          <p:nvPr/>
        </p:nvSpPr>
        <p:spPr>
          <a:xfrm>
            <a:off x="3930342" y="472440"/>
            <a:ext cx="433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CONCLUSION</a:t>
            </a:r>
            <a:endParaRPr lang="ko-KR" altLang="en-US" sz="60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1054D8-4675-4B77-A338-58B8663277A0}"/>
              </a:ext>
            </a:extLst>
          </p:cNvPr>
          <p:cNvSpPr/>
          <p:nvPr/>
        </p:nvSpPr>
        <p:spPr>
          <a:xfrm>
            <a:off x="851647" y="1631576"/>
            <a:ext cx="10551459" cy="4249271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0C618A-D5EF-4E31-B212-0D9B31DEAAF5}"/>
              </a:ext>
            </a:extLst>
          </p:cNvPr>
          <p:cNvCxnSpPr/>
          <p:nvPr/>
        </p:nvCxnSpPr>
        <p:spPr>
          <a:xfrm>
            <a:off x="3948272" y="1371600"/>
            <a:ext cx="42954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F1EB4B-1D63-42EA-850D-19F37C814B65}"/>
              </a:ext>
            </a:extLst>
          </p:cNvPr>
          <p:cNvCxnSpPr/>
          <p:nvPr/>
        </p:nvCxnSpPr>
        <p:spPr>
          <a:xfrm>
            <a:off x="3948272" y="1389491"/>
            <a:ext cx="429545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DBFA03F-45CD-4C35-95C0-6A58E186FC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258" t="25708" r="33117" b="33392"/>
          <a:stretch/>
        </p:blipFill>
        <p:spPr>
          <a:xfrm>
            <a:off x="10676964" y="4671412"/>
            <a:ext cx="621359" cy="11247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EE340C-4B1E-4286-846E-0011EE80CD45}"/>
              </a:ext>
            </a:extLst>
          </p:cNvPr>
          <p:cNvSpPr txBox="1"/>
          <p:nvPr/>
        </p:nvSpPr>
        <p:spPr>
          <a:xfrm>
            <a:off x="1817592" y="4179363"/>
            <a:ext cx="85568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나눔바른고딕OTF UltraLight" panose="00000300000000000000" pitchFamily="50" charset="-127"/>
              <a:buChar char="–"/>
            </a:pPr>
            <a:r>
              <a:rPr lang="ko-KR" altLang="en-US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온실가스 배출량에 직접적인 요인은 동영상 시청 시간</a:t>
            </a:r>
            <a:r>
              <a:rPr lang="en-US" altLang="ko-KR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횟수</a:t>
            </a:r>
            <a:r>
              <a:rPr lang="en-US" altLang="ko-KR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), </a:t>
            </a:r>
            <a:r>
              <a:rPr lang="ko-KR" altLang="en-US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영상의 해상도 등</a:t>
            </a:r>
            <a:endParaRPr lang="en-US" altLang="ko-KR" sz="1600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  <a:cs typeface="조선일보명조" panose="02030304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나눔바른고딕OTF UltraLight" panose="00000300000000000000" pitchFamily="50" charset="-127"/>
              <a:buChar char="–"/>
            </a:pPr>
            <a:r>
              <a:rPr lang="ko-KR" altLang="en-US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무제한데이터 요금제 가입 여부</a:t>
            </a:r>
            <a:r>
              <a:rPr lang="en-US" altLang="ko-KR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, OTT</a:t>
            </a:r>
            <a:r>
              <a:rPr lang="ko-KR" altLang="en-US" sz="1600" dirty="0">
                <a:latin typeface="나눔바른고딕OTF UltraLight" panose="00000300000000000000" pitchFamily="50" charset="-127"/>
                <a:ea typeface="나눔바른고딕OTF UltraLight" panose="00000300000000000000" pitchFamily="50" charset="-127"/>
                <a:cs typeface="조선일보명조" panose="02030304000000000000" pitchFamily="18" charset="-127"/>
              </a:rPr>
              <a:t>서비스 유료구독 여부 등 개인의 행동에 따라서도 달라지기도 함</a:t>
            </a:r>
            <a:endParaRPr lang="en-US" altLang="ko-KR" sz="1600" dirty="0">
              <a:latin typeface="나눔바른고딕OTF UltraLight" panose="00000300000000000000" pitchFamily="50" charset="-127"/>
              <a:ea typeface="나눔바른고딕OTF UltraLight" panose="00000300000000000000" pitchFamily="50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973102-9A4D-4AF4-9A9D-B39D9CD883F5}"/>
              </a:ext>
            </a:extLst>
          </p:cNvPr>
          <p:cNvGrpSpPr/>
          <p:nvPr/>
        </p:nvGrpSpPr>
        <p:grpSpPr>
          <a:xfrm>
            <a:off x="4169345" y="2968336"/>
            <a:ext cx="898237" cy="890480"/>
            <a:chOff x="1023748" y="2805119"/>
            <a:chExt cx="898237" cy="89048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26E0ABE-6FD0-43EA-A45E-458815344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7834" y="2876223"/>
              <a:ext cx="864151" cy="81937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72B3B28-67A6-4837-A4EF-42A235CED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l="-3974" t="-8577" r="38618" b="44025"/>
            <a:stretch/>
          </p:blipFill>
          <p:spPr>
            <a:xfrm>
              <a:off x="1023748" y="2805119"/>
              <a:ext cx="564776" cy="528919"/>
            </a:xfrm>
            <a:prstGeom prst="ellipse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F92E0B-6339-4B3E-9A51-748BD478E18A}"/>
              </a:ext>
            </a:extLst>
          </p:cNvPr>
          <p:cNvSpPr/>
          <p:nvPr/>
        </p:nvSpPr>
        <p:spPr>
          <a:xfrm>
            <a:off x="8982635" y="2814918"/>
            <a:ext cx="1391770" cy="806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22DD5-F1D7-4F96-A1BC-36BE59A82977}"/>
              </a:ext>
            </a:extLst>
          </p:cNvPr>
          <p:cNvSpPr txBox="1"/>
          <p:nvPr/>
        </p:nvSpPr>
        <p:spPr>
          <a:xfrm>
            <a:off x="1632334" y="2243866"/>
            <a:ext cx="8927327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온라인 동영상 서비스 이용 추이 및 데이터센터 전력 소비량 꾸준히 증가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          </a:t>
            </a:r>
            <a:r>
              <a:rPr lang="ko-KR" alt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환경 오염 가속화</a:t>
            </a:r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09688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010404-8DD4-43C8-9443-257A0B31F62D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B6714-4563-4A0D-B6D1-28F63496CC53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 및 개선 방안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A78F19-0AE7-45D6-88F4-648D3BE143FE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43DDD8-263D-4E9B-938D-9644EB834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A44222-BF52-4C52-8674-4FAE30A8EE7F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한계점 및 개선 방향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EBB2-EB93-40FC-9E7A-00A052DEE0CA}"/>
              </a:ext>
            </a:extLst>
          </p:cNvPr>
          <p:cNvSpPr/>
          <p:nvPr/>
        </p:nvSpPr>
        <p:spPr>
          <a:xfrm>
            <a:off x="0" y="6758940"/>
            <a:ext cx="1044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33C5B1-1BFD-4246-A8A0-90EE74ED88EE}"/>
              </a:ext>
            </a:extLst>
          </p:cNvPr>
          <p:cNvGrpSpPr/>
          <p:nvPr/>
        </p:nvGrpSpPr>
        <p:grpSpPr>
          <a:xfrm>
            <a:off x="9266941" y="6716950"/>
            <a:ext cx="170329" cy="170329"/>
            <a:chOff x="60142" y="6734880"/>
            <a:chExt cx="170329" cy="170329"/>
          </a:xfrm>
        </p:grpSpPr>
        <p:sp>
          <p:nvSpPr>
            <p:cNvPr id="13" name="순서도: 연결자 12">
              <a:extLst>
                <a:ext uri="{FF2B5EF4-FFF2-40B4-BE49-F238E27FC236}">
                  <a16:creationId xmlns:a16="http://schemas.microsoft.com/office/drawing/2014/main" id="{68DFD60F-62B8-4FC9-9A81-27058DC54CE2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9BBE29F-4B57-4EF3-9A0A-93A30C7FA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A99987B-0C64-42C8-BBD7-0D58E1D936B8}"/>
              </a:ext>
            </a:extLst>
          </p:cNvPr>
          <p:cNvSpPr txBox="1"/>
          <p:nvPr/>
        </p:nvSpPr>
        <p:spPr>
          <a:xfrm>
            <a:off x="8059239" y="2143523"/>
            <a:ext cx="3610326" cy="135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고지대, 고위도 지역 활용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친환경 에너지 활용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폐열을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지역난방에 활용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하이퍼스케일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데이터센터 설립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12FA73-8E17-4681-929F-62830451A1DE}"/>
              </a:ext>
            </a:extLst>
          </p:cNvPr>
          <p:cNvGrpSpPr/>
          <p:nvPr/>
        </p:nvGrpSpPr>
        <p:grpSpPr>
          <a:xfrm>
            <a:off x="7089602" y="3070404"/>
            <a:ext cx="719244" cy="338554"/>
            <a:chOff x="7215610" y="1902576"/>
            <a:chExt cx="719244" cy="33855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15019F-1EE1-4AAC-9E69-E16622D5A956}"/>
                </a:ext>
              </a:extLst>
            </p:cNvPr>
            <p:cNvSpPr/>
            <p:nvPr/>
          </p:nvSpPr>
          <p:spPr>
            <a:xfrm>
              <a:off x="7215610" y="1902576"/>
              <a:ext cx="576000" cy="33855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71DD7C-5B44-43C6-BF40-B8A000444A71}"/>
                </a:ext>
              </a:extLst>
            </p:cNvPr>
            <p:cNvSpPr txBox="1"/>
            <p:nvPr/>
          </p:nvSpPr>
          <p:spPr>
            <a:xfrm>
              <a:off x="7224575" y="1924388"/>
              <a:ext cx="7102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spc="300" dirty="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기업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07BC2219-0C16-40CB-9F11-FD532BAE72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5D24E7-9843-4C6D-A776-21091AA0FBEC}"/>
              </a:ext>
            </a:extLst>
          </p:cNvPr>
          <p:cNvSpPr txBox="1"/>
          <p:nvPr/>
        </p:nvSpPr>
        <p:spPr>
          <a:xfrm>
            <a:off x="1143803" y="1647648"/>
            <a:ext cx="5095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한계점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481F7B-F5B6-4FA5-8815-0B7AEB5098BF}"/>
              </a:ext>
            </a:extLst>
          </p:cNvPr>
          <p:cNvSpPr txBox="1"/>
          <p:nvPr/>
        </p:nvSpPr>
        <p:spPr>
          <a:xfrm>
            <a:off x="819950" y="2145708"/>
            <a:ext cx="5225130" cy="102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2020년 코로나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19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의 영향은 반영되지 않음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사용된 데이터의 수집된 기간이 짧음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온실 가스는 에너지 소비 외의 다른 요인에도 영향 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0F8A80-5ED5-491A-8985-B73884690070}"/>
              </a:ext>
            </a:extLst>
          </p:cNvPr>
          <p:cNvSpPr txBox="1"/>
          <p:nvPr/>
        </p:nvSpPr>
        <p:spPr>
          <a:xfrm>
            <a:off x="6998058" y="1647648"/>
            <a:ext cx="3981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개선 방향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C4BB8B0-C131-4AB8-9CBC-019F6BD927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4204" y="1725815"/>
            <a:ext cx="206364" cy="18222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ECE0AF4-188E-42DC-8126-9E9FA3FDA4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r="2881" b="19945"/>
          <a:stretch/>
        </p:blipFill>
        <p:spPr>
          <a:xfrm>
            <a:off x="5960854" y="3814221"/>
            <a:ext cx="2516972" cy="18796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28B83A7-C847-407B-A079-7FDFB7123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829" y="3997153"/>
            <a:ext cx="3381259" cy="1605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EC52D-3607-4152-8079-23F714947D6F}"/>
              </a:ext>
            </a:extLst>
          </p:cNvPr>
          <p:cNvSpPr txBox="1"/>
          <p:nvPr/>
        </p:nvSpPr>
        <p:spPr>
          <a:xfrm>
            <a:off x="6366875" y="5701364"/>
            <a:ext cx="167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  <a:ea typeface="THE정고딕120" panose="02020603020101020101" pitchFamily="18" charset="-127"/>
              </a:rPr>
              <a:t>&lt;</a:t>
            </a:r>
            <a:r>
              <a:rPr lang="ko-KR" altLang="en-US" sz="1000" dirty="0" err="1">
                <a:latin typeface="+mj-lt"/>
                <a:ea typeface="THE정고딕120" panose="02020603020101020101" pitchFamily="18" charset="-127"/>
              </a:rPr>
              <a:t>폐열을</a:t>
            </a:r>
            <a:r>
              <a:rPr lang="ko-KR" altLang="en-US" sz="1000" dirty="0">
                <a:latin typeface="+mj-lt"/>
                <a:ea typeface="THE정고딕120" panose="02020603020101020101" pitchFamily="18" charset="-127"/>
              </a:rPr>
              <a:t> 활용한 지역난방</a:t>
            </a:r>
            <a:r>
              <a:rPr lang="en-US" altLang="ko-KR" sz="1000" dirty="0">
                <a:latin typeface="+mj-lt"/>
                <a:ea typeface="THE정고딕120" panose="02020603020101020101" pitchFamily="18" charset="-127"/>
              </a:rPr>
              <a:t>&gt;</a:t>
            </a:r>
            <a:endParaRPr lang="ko-KR" altLang="en-US" sz="1000" dirty="0">
              <a:latin typeface="+mj-lt"/>
              <a:ea typeface="THE정고딕120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D17A84-C661-4E71-8608-EEFC53D2046F}"/>
              </a:ext>
            </a:extLst>
          </p:cNvPr>
          <p:cNvGrpSpPr/>
          <p:nvPr/>
        </p:nvGrpSpPr>
        <p:grpSpPr>
          <a:xfrm>
            <a:off x="7037405" y="2259438"/>
            <a:ext cx="690854" cy="745836"/>
            <a:chOff x="10697347" y="799429"/>
            <a:chExt cx="690854" cy="74583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F6D3FA4-523F-4DD4-8C16-6881C7B3D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r="17713" b="4224"/>
            <a:stretch/>
          </p:blipFill>
          <p:spPr>
            <a:xfrm>
              <a:off x="10697347" y="799429"/>
              <a:ext cx="564277" cy="74094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8FA8FBF-263E-4FED-9102-F7AD6D36E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78631" t="67054"/>
            <a:stretch/>
          </p:blipFill>
          <p:spPr>
            <a:xfrm>
              <a:off x="11207549" y="1231049"/>
              <a:ext cx="180652" cy="31421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03B785E-510B-4E51-9504-ACD2DD463996}"/>
              </a:ext>
            </a:extLst>
          </p:cNvPr>
          <p:cNvSpPr txBox="1"/>
          <p:nvPr/>
        </p:nvSpPr>
        <p:spPr>
          <a:xfrm>
            <a:off x="9448859" y="5712068"/>
            <a:ext cx="1749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  <a:ea typeface="THE정고딕120" panose="02020603020101020101" pitchFamily="18" charset="-127"/>
              </a:rPr>
              <a:t>&lt;</a:t>
            </a:r>
            <a:r>
              <a:rPr lang="ko-KR" altLang="en-US" sz="1000" dirty="0" err="1">
                <a:latin typeface="+mj-lt"/>
                <a:ea typeface="THE정고딕120" panose="02020603020101020101" pitchFamily="18" charset="-127"/>
              </a:rPr>
              <a:t>하이페스케일</a:t>
            </a:r>
            <a:r>
              <a:rPr lang="ko-KR" altLang="en-US" sz="1000" dirty="0">
                <a:latin typeface="+mj-lt"/>
                <a:ea typeface="THE정고딕120" panose="02020603020101020101" pitchFamily="18" charset="-127"/>
              </a:rPr>
              <a:t> 데이터센터</a:t>
            </a:r>
            <a:r>
              <a:rPr lang="en-US" altLang="ko-KR" sz="1000" dirty="0">
                <a:latin typeface="+mj-lt"/>
                <a:ea typeface="THE정고딕120" panose="02020603020101020101" pitchFamily="18" charset="-127"/>
              </a:rPr>
              <a:t>&gt;</a:t>
            </a:r>
            <a:endParaRPr lang="ko-KR" altLang="en-US" sz="1000" dirty="0">
              <a:latin typeface="+mj-lt"/>
              <a:ea typeface="THE정고딕120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4E60E4-3CB2-437C-B6F8-1593BFC2E491}"/>
              </a:ext>
            </a:extLst>
          </p:cNvPr>
          <p:cNvSpPr txBox="1"/>
          <p:nvPr/>
        </p:nvSpPr>
        <p:spPr>
          <a:xfrm>
            <a:off x="1881130" y="4384809"/>
            <a:ext cx="3947678" cy="1351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잘 때는 영상 끄기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(ASMR,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수면유도 영상 등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가능한 다운 받아 오프라인으로 보기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고화질인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4K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대신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HD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선택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              (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데이터 낭비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30%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감소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E297B7-907B-4BA3-9F9C-ACB02C034D0D}"/>
              </a:ext>
            </a:extLst>
          </p:cNvPr>
          <p:cNvGrpSpPr/>
          <p:nvPr/>
        </p:nvGrpSpPr>
        <p:grpSpPr>
          <a:xfrm>
            <a:off x="819949" y="4411038"/>
            <a:ext cx="819753" cy="988151"/>
            <a:chOff x="819950" y="4483287"/>
            <a:chExt cx="819753" cy="98815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8D7EBAA-A585-44F4-99DD-68BD6EC307F3}"/>
                </a:ext>
              </a:extLst>
            </p:cNvPr>
            <p:cNvGrpSpPr/>
            <p:nvPr/>
          </p:nvGrpSpPr>
          <p:grpSpPr>
            <a:xfrm>
              <a:off x="819950" y="4483287"/>
              <a:ext cx="759087" cy="585811"/>
              <a:chOff x="4305300" y="2131767"/>
              <a:chExt cx="3444663" cy="2658351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7767CD0-7AD8-44DA-86DF-0103914FB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r="38986"/>
              <a:stretch/>
            </p:blipFill>
            <p:spPr>
              <a:xfrm>
                <a:off x="4305300" y="2132205"/>
                <a:ext cx="2185146" cy="2657475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1F8AB91-FFCB-49E2-967E-5C4BCA1F7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56257" t="63646" r="1"/>
              <a:stretch/>
            </p:blipFill>
            <p:spPr>
              <a:xfrm>
                <a:off x="6183383" y="3824013"/>
                <a:ext cx="1566580" cy="96610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F75ADCCE-2226-42CF-A0A4-0492A2AD8E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53653" b="32983"/>
              <a:stretch/>
            </p:blipFill>
            <p:spPr>
              <a:xfrm>
                <a:off x="6090091" y="2131767"/>
                <a:ext cx="1659872" cy="1780967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37A73BFC-272E-44B5-9365-A3A1643B84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43242" t="72814" r="37484" b="-1"/>
              <a:stretch/>
            </p:blipFill>
            <p:spPr>
              <a:xfrm>
                <a:off x="5863756" y="4067208"/>
                <a:ext cx="690283" cy="722472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C5DCF3E5-D37C-48C9-8861-CEBC4CD50CB1}"/>
                </a:ext>
              </a:extLst>
            </p:cNvPr>
            <p:cNvGrpSpPr/>
            <p:nvPr/>
          </p:nvGrpSpPr>
          <p:grpSpPr>
            <a:xfrm>
              <a:off x="920459" y="5132884"/>
              <a:ext cx="719244" cy="338554"/>
              <a:chOff x="7573707" y="4613708"/>
              <a:chExt cx="719244" cy="33855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A24F3E6-1F1C-45DF-A90F-999B58DB79C3}"/>
                  </a:ext>
                </a:extLst>
              </p:cNvPr>
              <p:cNvSpPr/>
              <p:nvPr/>
            </p:nvSpPr>
            <p:spPr>
              <a:xfrm>
                <a:off x="7573707" y="4613708"/>
                <a:ext cx="576000" cy="3385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5AE4948-22F2-491D-BAAC-BB2A92F95B25}"/>
                  </a:ext>
                </a:extLst>
              </p:cNvPr>
              <p:cNvSpPr txBox="1"/>
              <p:nvPr/>
            </p:nvSpPr>
            <p:spPr>
              <a:xfrm>
                <a:off x="7582672" y="4626555"/>
                <a:ext cx="7102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400" spc="300" dirty="0">
                    <a:solidFill>
                      <a:schemeClr val="bg1"/>
                    </a:solidFill>
                    <a:latin typeface="THE정고딕130" panose="02020603020101020101" pitchFamily="18" charset="-127"/>
                    <a:ea typeface="THE정고딕130" panose="02020603020101020101" pitchFamily="18" charset="-127"/>
                  </a:rPr>
                  <a:t>개인</a:t>
                </a: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C9C3AF3-E764-49F3-92D8-13EE008C30FB}"/>
              </a:ext>
            </a:extLst>
          </p:cNvPr>
          <p:cNvSpPr txBox="1"/>
          <p:nvPr/>
        </p:nvSpPr>
        <p:spPr>
          <a:xfrm>
            <a:off x="1143803" y="3806831"/>
            <a:ext cx="3981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개선 방향</a:t>
            </a:r>
            <a:endParaRPr lang="en-US" altLang="ko-KR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DC9EF0F-C9B9-4A5B-AFDA-8E99901466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49" y="3884998"/>
            <a:ext cx="206364" cy="1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010404-8DD4-43C8-9443-257A0B31F62D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A78F19-0AE7-45D6-88F4-648D3BE143FE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43DDD8-263D-4E9B-938D-9644EB834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F961567-0D18-40B8-89BE-9B83FE9254E5}"/>
              </a:ext>
            </a:extLst>
          </p:cNvPr>
          <p:cNvGrpSpPr/>
          <p:nvPr/>
        </p:nvGrpSpPr>
        <p:grpSpPr>
          <a:xfrm>
            <a:off x="6904849" y="3697548"/>
            <a:ext cx="4180597" cy="2432798"/>
            <a:chOff x="6508736" y="2141590"/>
            <a:chExt cx="4957600" cy="3209358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FBFBDDF-333B-4812-A859-B85B5BA80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1"/>
            <a:stretch/>
          </p:blipFill>
          <p:spPr>
            <a:xfrm>
              <a:off x="6508736" y="2141590"/>
              <a:ext cx="4957600" cy="320935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9CD3BA-76ED-4BD2-B685-A0CD47A056FF}"/>
                </a:ext>
              </a:extLst>
            </p:cNvPr>
            <p:cNvSpPr txBox="1"/>
            <p:nvPr/>
          </p:nvSpPr>
          <p:spPr>
            <a:xfrm>
              <a:off x="7903573" y="4937678"/>
              <a:ext cx="3562763" cy="406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페이스북의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클로니</a:t>
              </a:r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 센터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0ED7437-52CD-4B89-9595-4717AC0752EE}"/>
              </a:ext>
            </a:extLst>
          </p:cNvPr>
          <p:cNvSpPr txBox="1"/>
          <p:nvPr/>
        </p:nvSpPr>
        <p:spPr>
          <a:xfrm>
            <a:off x="720000" y="1232596"/>
            <a:ext cx="2393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친환경 데이터센터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F41AB2-5D50-4F4B-AFE8-EBA681DDED71}"/>
              </a:ext>
            </a:extLst>
          </p:cNvPr>
          <p:cNvSpPr txBox="1"/>
          <p:nvPr/>
        </p:nvSpPr>
        <p:spPr>
          <a:xfrm>
            <a:off x="1143805" y="1647648"/>
            <a:ext cx="2393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재생 에너지 활용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77AF813-723A-4F71-9641-DF3334937D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725815"/>
            <a:ext cx="206364" cy="1822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1E03B14-6E22-43E3-BA94-4221BF998914}"/>
              </a:ext>
            </a:extLst>
          </p:cNvPr>
          <p:cNvSpPr txBox="1"/>
          <p:nvPr/>
        </p:nvSpPr>
        <p:spPr>
          <a:xfrm>
            <a:off x="784349" y="2149227"/>
            <a:ext cx="57153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석유나 석탄 같은 화석 연료로 만들어지는 전기의 사용을 줄이거나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전혀 사용하지 않는 형태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</a:p>
          <a:p>
            <a:pPr marL="285750" indent="-285750">
              <a:buFont typeface="THE정고딕120" panose="02020603020101020101" pitchFamily="18" charset="-127"/>
              <a:buChar char="-"/>
            </a:pP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1BE40A-76F2-4C13-87E5-6CEDD382DBF2}"/>
              </a:ext>
            </a:extLst>
          </p:cNvPr>
          <p:cNvGrpSpPr/>
          <p:nvPr/>
        </p:nvGrpSpPr>
        <p:grpSpPr>
          <a:xfrm>
            <a:off x="6904849" y="995277"/>
            <a:ext cx="4197330" cy="2432798"/>
            <a:chOff x="947213" y="1120783"/>
            <a:chExt cx="4197330" cy="243279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CA2C020-EEEF-4EB8-AE0C-B90C85CC8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213" y="1120783"/>
              <a:ext cx="4172830" cy="243279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3D5FD1-7ACD-4777-A0A4-3396B5C9E862}"/>
                </a:ext>
              </a:extLst>
            </p:cNvPr>
            <p:cNvSpPr txBox="1"/>
            <p:nvPr/>
          </p:nvSpPr>
          <p:spPr>
            <a:xfrm>
              <a:off x="2052915" y="3235617"/>
              <a:ext cx="309162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페어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네트웍스의</a:t>
              </a:r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라스베가스 데이터센터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B50276-849F-4309-9694-22E875899DD7}"/>
              </a:ext>
            </a:extLst>
          </p:cNvPr>
          <p:cNvSpPr txBox="1"/>
          <p:nvPr/>
        </p:nvSpPr>
        <p:spPr>
          <a:xfrm>
            <a:off x="784349" y="4236503"/>
            <a:ext cx="5565057" cy="1863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페이스북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100%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풍력 발전으로 움직이는 친환경 데이터 센터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‘오픈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컴퓨트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프로젝트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(OCP)’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의 데이터센터 설계 기술을 도입해 자체적으로 냉각 효율 강화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   (OCP: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외부업체와 함께 서버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냉각 장비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냉각 구조 등을 표준화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저전력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저발열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서버를 도입해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100%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풍력 발전 가능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A1DAAD-3230-46A8-88D0-56CB564064E7}"/>
              </a:ext>
            </a:extLst>
          </p:cNvPr>
          <p:cNvSpPr txBox="1"/>
          <p:nvPr/>
        </p:nvSpPr>
        <p:spPr>
          <a:xfrm>
            <a:off x="784349" y="3063009"/>
            <a:ext cx="6096000" cy="89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페어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네트웍스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라스베이거스 사막에 데이터센터 설치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센터 외곽에 태양광 패널을 설치해서 태양력 에너지로만 운영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97D499-D0FF-472C-A5D5-0A16016641D7}"/>
              </a:ext>
            </a:extLst>
          </p:cNvPr>
          <p:cNvSpPr/>
          <p:nvPr/>
        </p:nvSpPr>
        <p:spPr>
          <a:xfrm>
            <a:off x="0" y="6758940"/>
            <a:ext cx="1044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C332C57-7E2E-4E07-88F1-BA286BCEC6FC}"/>
              </a:ext>
            </a:extLst>
          </p:cNvPr>
          <p:cNvGrpSpPr/>
          <p:nvPr/>
        </p:nvGrpSpPr>
        <p:grpSpPr>
          <a:xfrm>
            <a:off x="9634494" y="6716950"/>
            <a:ext cx="170329" cy="170329"/>
            <a:chOff x="60142" y="6734880"/>
            <a:chExt cx="170329" cy="170329"/>
          </a:xfrm>
        </p:grpSpPr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CFB280CD-8FD5-4740-A843-F887AC717969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8FC23D9-746A-43A9-A571-8B4F32608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A2FFF4-BD27-4A25-A4B1-E654388AA5E6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 및 개선 방안</a:t>
            </a:r>
          </a:p>
        </p:txBody>
      </p:sp>
    </p:spTree>
    <p:extLst>
      <p:ext uri="{BB962C8B-B14F-4D97-AF65-F5344CB8AC3E}">
        <p14:creationId xmlns:p14="http://schemas.microsoft.com/office/powerpoint/2010/main" val="2190863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010404-8DD4-43C8-9443-257A0B31F62D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A78F19-0AE7-45D6-88F4-648D3BE143FE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D43DDD8-263D-4E9B-938D-9644EB834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9AC4500-06CB-4A1D-8015-06E9EC52E5BB}"/>
              </a:ext>
            </a:extLst>
          </p:cNvPr>
          <p:cNvGrpSpPr/>
          <p:nvPr/>
        </p:nvGrpSpPr>
        <p:grpSpPr>
          <a:xfrm>
            <a:off x="962045" y="995277"/>
            <a:ext cx="4174729" cy="2453078"/>
            <a:chOff x="1024799" y="3802775"/>
            <a:chExt cx="4174729" cy="245307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BDF1E3A-F6C7-4B43-8972-4F03FD595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860"/>
            <a:stretch/>
          </p:blipFill>
          <p:spPr>
            <a:xfrm>
              <a:off x="1024799" y="3802775"/>
              <a:ext cx="4174729" cy="24530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DFE0F0-E059-421F-835E-7058F3C5E83B}"/>
                </a:ext>
              </a:extLst>
            </p:cNvPr>
            <p:cNvSpPr txBox="1"/>
            <p:nvPr/>
          </p:nvSpPr>
          <p:spPr>
            <a:xfrm>
              <a:off x="1024799" y="5912854"/>
              <a:ext cx="29352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구글의 하미나 데이터센터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4CA239-2969-4775-B765-8D02FCF8D62A}"/>
              </a:ext>
            </a:extLst>
          </p:cNvPr>
          <p:cNvGrpSpPr/>
          <p:nvPr/>
        </p:nvGrpSpPr>
        <p:grpSpPr>
          <a:xfrm>
            <a:off x="941537" y="3699899"/>
            <a:ext cx="4195237" cy="2432798"/>
            <a:chOff x="1004292" y="1237836"/>
            <a:chExt cx="4195237" cy="243279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3E7224-7292-401E-9A56-5CBCE5AC7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800" y="1237836"/>
              <a:ext cx="4174729" cy="24327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162CD2-20FA-48A9-B162-37445AC34DAA}"/>
                </a:ext>
              </a:extLst>
            </p:cNvPr>
            <p:cNvSpPr txBox="1"/>
            <p:nvPr/>
          </p:nvSpPr>
          <p:spPr>
            <a:xfrm>
              <a:off x="1004292" y="3335265"/>
              <a:ext cx="1353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네이버의 ‘각’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01623E7-A94D-477E-86F0-C1F0F45BB784}"/>
              </a:ext>
            </a:extLst>
          </p:cNvPr>
          <p:cNvSpPr txBox="1"/>
          <p:nvPr/>
        </p:nvSpPr>
        <p:spPr>
          <a:xfrm>
            <a:off x="6096000" y="111843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자연 환경 활용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D956A5B-52EB-488A-9D22-774E463127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9039" y="1196600"/>
            <a:ext cx="206364" cy="1822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B0AB9F-A1B6-42E8-B6B2-BBF6D1FC57FC}"/>
              </a:ext>
            </a:extLst>
          </p:cNvPr>
          <p:cNvSpPr txBox="1"/>
          <p:nvPr/>
        </p:nvSpPr>
        <p:spPr>
          <a:xfrm>
            <a:off x="5799039" y="3699899"/>
            <a:ext cx="6213667" cy="2186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네이버</a:t>
            </a:r>
            <a:r>
              <a:rPr lang="en-US" altLang="ko-KR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2013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년 강원도 춘천</a:t>
            </a:r>
            <a:r>
              <a:rPr lang="ko-KR" altLang="en-US" sz="1400" dirty="0">
                <a:solidFill>
                  <a:srgbClr val="0F0F0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 데이터센터 ‘각’ </a:t>
            </a:r>
            <a:r>
              <a:rPr lang="en-US" altLang="ko-KR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0F0F0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설립</a:t>
            </a:r>
            <a:endParaRPr lang="en-US" altLang="ko-KR" sz="1400" i="0" dirty="0">
              <a:solidFill>
                <a:srgbClr val="0F0F0F"/>
              </a:solidFill>
              <a:effectLst/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춘천</a:t>
            </a:r>
            <a:r>
              <a:rPr lang="en-US" altLang="ko-KR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전국에서 평균 기온이 가장 낮은 지역 중 하나</a:t>
            </a:r>
            <a:endParaRPr lang="en-US" altLang="ko-KR" sz="1400" i="0" dirty="0">
              <a:solidFill>
                <a:srgbClr val="0F0F0F"/>
              </a:solidFill>
              <a:effectLst/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0F0F0F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         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연평균 온도가 수도권보다 </a:t>
            </a:r>
            <a:r>
              <a:rPr lang="en-US" altLang="ko-KR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2℃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가량 낮음</a:t>
            </a:r>
            <a:endParaRPr lang="en-US" altLang="ko-KR" sz="1400" i="0" dirty="0">
              <a:solidFill>
                <a:srgbClr val="0F0F0F"/>
              </a:solidFill>
              <a:effectLst/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춘천 산지에서 내려오는 차가운 바람이 자연스럽게 </a:t>
            </a:r>
            <a:r>
              <a:rPr lang="ko-KR" altLang="en-US" sz="1400" i="0" dirty="0" err="1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서버실</a:t>
            </a:r>
            <a:r>
              <a:rPr lang="ko-KR" altLang="en-US" sz="1400" i="0" dirty="0">
                <a:solidFill>
                  <a:srgbClr val="0F0F0F"/>
                </a:solidFill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 내부의 열을  식히도록 설계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D82DB9-A7BE-4EB9-87F5-4163E996D1BE}"/>
              </a:ext>
            </a:extLst>
          </p:cNvPr>
          <p:cNvSpPr txBox="1"/>
          <p:nvPr/>
        </p:nvSpPr>
        <p:spPr>
          <a:xfrm>
            <a:off x="5799039" y="1811605"/>
            <a:ext cx="6387352" cy="1324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구글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하미나의 종이를 만드는 공장을 데이터센터로 개조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하미나의 풍부한 바닷물을 끌어들여 데이터센터를 식히는 데 사용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공기와 물을 모두 사용하는 하이브리드 냉각 방식을 적용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AA627-500E-4401-9812-68874BADEDE4}"/>
              </a:ext>
            </a:extLst>
          </p:cNvPr>
          <p:cNvSpPr/>
          <p:nvPr/>
        </p:nvSpPr>
        <p:spPr>
          <a:xfrm>
            <a:off x="0" y="6758940"/>
            <a:ext cx="1044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2FCE73-517B-409A-A047-5913B1D225DD}"/>
              </a:ext>
            </a:extLst>
          </p:cNvPr>
          <p:cNvGrpSpPr/>
          <p:nvPr/>
        </p:nvGrpSpPr>
        <p:grpSpPr>
          <a:xfrm>
            <a:off x="9984123" y="6716950"/>
            <a:ext cx="170329" cy="170329"/>
            <a:chOff x="60142" y="6734880"/>
            <a:chExt cx="170329" cy="170329"/>
          </a:xfrm>
        </p:grpSpPr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E24680F7-5655-4E24-9E32-3AB22A3651DD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1DEAD0E-5C3A-4BFC-8089-D8BFB3459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9B9500-C3D7-4DC7-81DD-06BAE346CBDB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 및 개선 방안</a:t>
            </a:r>
          </a:p>
        </p:txBody>
      </p:sp>
    </p:spTree>
    <p:extLst>
      <p:ext uri="{BB962C8B-B14F-4D97-AF65-F5344CB8AC3E}">
        <p14:creationId xmlns:p14="http://schemas.microsoft.com/office/powerpoint/2010/main" val="138266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CC7AE6-1996-44BD-869A-03B440F5136B}"/>
              </a:ext>
            </a:extLst>
          </p:cNvPr>
          <p:cNvGrpSpPr/>
          <p:nvPr/>
        </p:nvGrpSpPr>
        <p:grpSpPr>
          <a:xfrm>
            <a:off x="7245508" y="975448"/>
            <a:ext cx="4197330" cy="2422611"/>
            <a:chOff x="666078" y="2064143"/>
            <a:chExt cx="4197330" cy="2655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364F238-BB2F-4982-BA11-EF6EDDCC6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078" y="2064143"/>
              <a:ext cx="4197330" cy="26557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173082-9358-45DB-837B-AD42F9F560B1}"/>
                </a:ext>
              </a:extLst>
            </p:cNvPr>
            <p:cNvSpPr txBox="1"/>
            <p:nvPr/>
          </p:nvSpPr>
          <p:spPr>
            <a:xfrm>
              <a:off x="666078" y="4393749"/>
              <a:ext cx="29825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페이스북의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루레아</a:t>
              </a:r>
              <a:r>
                <a:rPr lang="en-US" altLang="ko-KR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Luleå</a:t>
              </a:r>
              <a:r>
                <a:rPr lang="en-US" altLang="ko-KR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)</a:t>
              </a:r>
              <a:r>
                <a:rPr lang="ko-KR" altLang="en-US" sz="14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데이터센터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93999E-8201-484E-898F-160BBFEA8D01}"/>
              </a:ext>
            </a:extLst>
          </p:cNvPr>
          <p:cNvSpPr txBox="1"/>
          <p:nvPr/>
        </p:nvSpPr>
        <p:spPr>
          <a:xfrm>
            <a:off x="819950" y="1789922"/>
            <a:ext cx="6148538" cy="1324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페이스북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2013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스웨덴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루레아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en-US" altLang="ko-KR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Luleå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에 데이터센터 설립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전체 전력 중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70%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를 근처 </a:t>
            </a:r>
            <a:r>
              <a:rPr lang="ko-KR" altLang="en-US" sz="1400" dirty="0" err="1">
                <a:latin typeface="THE정고딕120" panose="02020603020101020101" pitchFamily="18" charset="-127"/>
                <a:ea typeface="THE정고딕120" panose="02020603020101020101" pitchFamily="18" charset="-127"/>
              </a:rPr>
              <a:t>루레아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강에 있는 수력발전소에서 공급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96km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거리의 북극의 바람으로 내부 장비의 열을 식혀 냉각 효율 극대화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7A8B42-A612-4D1E-B32B-63E6BDA6A040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B072B-3B7B-49BC-AF5A-A889BF91D604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1DA70B-0404-430B-8D8D-625280566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1425AC-4031-4FC5-A1E5-DBF99CF41CA9}"/>
              </a:ext>
            </a:extLst>
          </p:cNvPr>
          <p:cNvSpPr txBox="1"/>
          <p:nvPr/>
        </p:nvSpPr>
        <p:spPr>
          <a:xfrm>
            <a:off x="1143804" y="1271132"/>
            <a:ext cx="4746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재생 에너지와 자연환경을 모두 이용한</a:t>
            </a:r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 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혼합형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D3F3D-C5C3-4E6F-A60F-D6F441286D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1349299"/>
            <a:ext cx="206364" cy="1822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B5E0D9-7E44-4A08-B8C2-B5EA9EAE8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65" t="4180" r="3557" b="15150"/>
          <a:stretch/>
        </p:blipFill>
        <p:spPr>
          <a:xfrm>
            <a:off x="7245508" y="3624499"/>
            <a:ext cx="4197330" cy="27314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82C231-1C8F-42BA-9FB0-1062FE738555}"/>
              </a:ext>
            </a:extLst>
          </p:cNvPr>
          <p:cNvSpPr txBox="1"/>
          <p:nvPr/>
        </p:nvSpPr>
        <p:spPr>
          <a:xfrm>
            <a:off x="1143804" y="3793837"/>
            <a:ext cx="5346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2030</a:t>
            </a:r>
            <a:r>
              <a: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년 전 세계 데이터센터 에너지 소비량 예측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CC6C7FB-2B52-4AA6-96D7-59BA469D7D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50" y="3872004"/>
            <a:ext cx="206364" cy="182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B1F3B0-D6D6-4830-A811-7EA7015EB8F6}"/>
              </a:ext>
            </a:extLst>
          </p:cNvPr>
          <p:cNvSpPr txBox="1"/>
          <p:nvPr/>
        </p:nvSpPr>
        <p:spPr>
          <a:xfrm>
            <a:off x="819950" y="4146511"/>
            <a:ext cx="6148538" cy="4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2010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– 2017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데이터센터 에너지 소비량 기준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EFFC6D-E369-442A-A5C0-052C447A3EE3}"/>
              </a:ext>
            </a:extLst>
          </p:cNvPr>
          <p:cNvSpPr/>
          <p:nvPr/>
        </p:nvSpPr>
        <p:spPr>
          <a:xfrm>
            <a:off x="0" y="6758940"/>
            <a:ext cx="1044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15624C-4961-4FC9-81EE-6397B4C2850B}"/>
              </a:ext>
            </a:extLst>
          </p:cNvPr>
          <p:cNvGrpSpPr/>
          <p:nvPr/>
        </p:nvGrpSpPr>
        <p:grpSpPr>
          <a:xfrm>
            <a:off x="10351677" y="6716950"/>
            <a:ext cx="170329" cy="170329"/>
            <a:chOff x="60142" y="6734880"/>
            <a:chExt cx="170329" cy="170329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EC098C92-683E-4D0E-9C92-DB4E3520A248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9F6D72-03CB-4D69-A2B0-3DF1E9A93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421A2A-B8D0-4209-8E1E-19339804E451}"/>
              </a:ext>
            </a:extLst>
          </p:cNvPr>
          <p:cNvSpPr txBox="1"/>
          <p:nvPr/>
        </p:nvSpPr>
        <p:spPr>
          <a:xfrm>
            <a:off x="654424" y="419637"/>
            <a:ext cx="142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 및 개선 방안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33AA627-829D-4CB9-B42D-8016567A92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52" b="81204" l="4217" r="96888">
                        <a14:foregroundMark x1="27008" y1="20648" x2="27008" y2="20648"/>
                        <a14:foregroundMark x1="51406" y1="12037" x2="51406" y2="12037"/>
                        <a14:foregroundMark x1="89558" y1="23796" x2="89558" y2="23796"/>
                        <a14:foregroundMark x1="4317" y1="45370" x2="4317" y2="45370"/>
                        <a14:foregroundMark x1="21185" y1="67407" x2="21185" y2="67407"/>
                        <a14:foregroundMark x1="48293" y1="81296" x2="48293" y2="81296"/>
                        <a14:foregroundMark x1="96888" y1="48981" x2="96888" y2="48981"/>
                        <a14:foregroundMark x1="83735" y1="40926" x2="83735" y2="40926"/>
                        <a14:foregroundMark x1="89257" y1="34352" x2="89257" y2="34352"/>
                        <a14:foregroundMark x1="72992" y1="38148" x2="72992" y2="38148"/>
                        <a14:foregroundMark x1="63855" y1="39444" x2="63855" y2="39444"/>
                        <a14:foregroundMark x1="58032" y1="40093" x2="58032" y2="40093"/>
                        <a14:foregroundMark x1="46285" y1="46389" x2="46285" y2="46389"/>
                        <a14:foregroundMark x1="40361" y1="45000" x2="40361" y2="45000"/>
                        <a14:foregroundMark x1="31124" y1="47315" x2="31124" y2="47315"/>
                        <a14:foregroundMark x1="21486" y1="51759" x2="21486" y2="51759"/>
                        <a14:foregroundMark x1="13253" y1="60648" x2="13253" y2="60648"/>
                        <a14:foregroundMark x1="54116" y1="11852" x2="54116" y2="11852"/>
                        <a14:foregroundMark x1="55823" y1="11852" x2="55823" y2="11852"/>
                        <a14:foregroundMark x1="44378" y1="11852" x2="44378" y2="11852"/>
                      </a14:backgroundRemoval>
                    </a14:imgEffect>
                  </a14:imgLayer>
                </a14:imgProps>
              </a:ext>
            </a:extLst>
          </a:blip>
          <a:srcRect t="6889" b="13333"/>
          <a:stretch/>
        </p:blipFill>
        <p:spPr>
          <a:xfrm>
            <a:off x="444558" y="5066856"/>
            <a:ext cx="1118631" cy="96768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DFCA84-ADFA-487E-AD1E-79C51375AB93}"/>
              </a:ext>
            </a:extLst>
          </p:cNvPr>
          <p:cNvSpPr/>
          <p:nvPr/>
        </p:nvSpPr>
        <p:spPr>
          <a:xfrm>
            <a:off x="1587694" y="5817344"/>
            <a:ext cx="3960000" cy="806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1E9E1B-A7C1-43A2-AA86-B1370B3D5DBE}"/>
              </a:ext>
            </a:extLst>
          </p:cNvPr>
          <p:cNvSpPr txBox="1"/>
          <p:nvPr/>
        </p:nvSpPr>
        <p:spPr>
          <a:xfrm>
            <a:off x="1563189" y="5083012"/>
            <a:ext cx="6096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1주에 </a:t>
            </a:r>
            <a:r>
              <a:rPr lang="ko-KR" altLang="en-US" b="1" dirty="0">
                <a:solidFill>
                  <a:srgbClr val="FFC000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30분</a:t>
            </a:r>
            <a:r>
              <a:rPr lang="ko-KR" altLang="en-US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만 동영상 소비를 덜 했을 때, </a:t>
            </a:r>
            <a:endParaRPr lang="en-US" altLang="ko-KR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1인당 연간83.2 </a:t>
            </a:r>
            <a:r>
              <a:rPr lang="ko-KR" altLang="en-US" dirty="0" err="1">
                <a:latin typeface="THE정고딕130" panose="02020603020101020101" pitchFamily="18" charset="-127"/>
                <a:ea typeface="THE정고딕130" panose="02020603020101020101" pitchFamily="18" charset="-127"/>
              </a:rPr>
              <a:t>kgCO₂eq</a:t>
            </a:r>
            <a:r>
              <a:rPr lang="ko-KR" altLang="en-US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 의 온실가스를 줄일 수 있다</a:t>
            </a:r>
            <a:r>
              <a:rPr lang="en-US" altLang="ko-KR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!</a:t>
            </a:r>
            <a:endParaRPr lang="ko-KR" altLang="en-US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12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F8E93A-7973-4EB7-A1B9-5630E3645975}"/>
              </a:ext>
            </a:extLst>
          </p:cNvPr>
          <p:cNvGrpSpPr/>
          <p:nvPr/>
        </p:nvGrpSpPr>
        <p:grpSpPr>
          <a:xfrm>
            <a:off x="2236693" y="1296915"/>
            <a:ext cx="7718613" cy="4264170"/>
            <a:chOff x="152399" y="152400"/>
            <a:chExt cx="11878235" cy="6562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1A74F6-9512-493C-BCE9-0049A48A59D0}"/>
                </a:ext>
              </a:extLst>
            </p:cNvPr>
            <p:cNvSpPr/>
            <p:nvPr/>
          </p:nvSpPr>
          <p:spPr>
            <a:xfrm>
              <a:off x="152399" y="152400"/>
              <a:ext cx="11878235" cy="6078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F6E341-FFF9-4503-BA7E-2FD6E77F5D02}"/>
                </a:ext>
              </a:extLst>
            </p:cNvPr>
            <p:cNvSpPr/>
            <p:nvPr/>
          </p:nvSpPr>
          <p:spPr>
            <a:xfrm>
              <a:off x="152399" y="6230471"/>
              <a:ext cx="11878235" cy="4840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>
              <a:extLst>
                <a:ext uri="{FF2B5EF4-FFF2-40B4-BE49-F238E27FC236}">
                  <a16:creationId xmlns:a16="http://schemas.microsoft.com/office/drawing/2014/main" id="{1418EE27-CECE-4E59-AD84-03D3059F5C69}"/>
                </a:ext>
              </a:extLst>
            </p:cNvPr>
            <p:cNvSpPr/>
            <p:nvPr/>
          </p:nvSpPr>
          <p:spPr>
            <a:xfrm rot="16200000">
              <a:off x="878540" y="6388844"/>
              <a:ext cx="222107" cy="222107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62DC73D-6354-4628-B960-A237A3784DF1}"/>
                </a:ext>
              </a:extLst>
            </p:cNvPr>
            <p:cNvGrpSpPr/>
            <p:nvPr/>
          </p:nvGrpSpPr>
          <p:grpSpPr>
            <a:xfrm>
              <a:off x="1434354" y="6391835"/>
              <a:ext cx="222107" cy="229353"/>
              <a:chOff x="1264025" y="6320116"/>
              <a:chExt cx="313764" cy="324000"/>
            </a:xfrm>
          </p:grpSpPr>
          <p:sp>
            <p:nvSpPr>
              <p:cNvPr id="10" name="순서도: 병합 9">
                <a:extLst>
                  <a:ext uri="{FF2B5EF4-FFF2-40B4-BE49-F238E27FC236}">
                    <a16:creationId xmlns:a16="http://schemas.microsoft.com/office/drawing/2014/main" id="{571C931C-F74B-4D7B-9BA8-FCE96D8400DD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B04916E-5297-40DC-AEBB-E105E4710F3A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C0AC83-2DCE-42F8-8C5B-ED792EF044F2}"/>
                </a:ext>
              </a:extLst>
            </p:cNvPr>
            <p:cNvGrpSpPr/>
            <p:nvPr/>
          </p:nvGrpSpPr>
          <p:grpSpPr>
            <a:xfrm flipH="1">
              <a:off x="322727" y="6391835"/>
              <a:ext cx="222107" cy="229353"/>
              <a:chOff x="1264025" y="6320116"/>
              <a:chExt cx="313764" cy="324000"/>
            </a:xfrm>
          </p:grpSpPr>
          <p:sp>
            <p:nvSpPr>
              <p:cNvPr id="14" name="순서도: 병합 13">
                <a:extLst>
                  <a:ext uri="{FF2B5EF4-FFF2-40B4-BE49-F238E27FC236}">
                    <a16:creationId xmlns:a16="http://schemas.microsoft.com/office/drawing/2014/main" id="{C49BCE19-D687-4CCD-B2E1-EA1FEA3EF2E8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9A8D4BD-B7E2-410E-96B2-2A141713EC5C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721AA06-118A-41C2-A884-7ED04944CC30}"/>
                </a:ext>
              </a:extLst>
            </p:cNvPr>
            <p:cNvSpPr/>
            <p:nvPr/>
          </p:nvSpPr>
          <p:spPr>
            <a:xfrm>
              <a:off x="5360894" y="2693894"/>
              <a:ext cx="1470212" cy="147021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3EF133AB-7B61-4150-8CEC-BC974BB4A1D2}"/>
                </a:ext>
              </a:extLst>
            </p:cNvPr>
            <p:cNvSpPr/>
            <p:nvPr/>
          </p:nvSpPr>
          <p:spPr>
            <a:xfrm rot="16200000">
              <a:off x="5839435" y="3090046"/>
              <a:ext cx="677907" cy="677907"/>
            </a:xfrm>
            <a:prstGeom prst="flowChartMer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A7300C-DE73-470B-8967-150153B90FA9}"/>
                </a:ext>
              </a:extLst>
            </p:cNvPr>
            <p:cNvCxnSpPr>
              <a:cxnSpLocks/>
            </p:cNvCxnSpPr>
            <p:nvPr/>
          </p:nvCxnSpPr>
          <p:spPr>
            <a:xfrm>
              <a:off x="331691" y="6113082"/>
              <a:ext cx="1152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8CCFBBE-48CF-4251-8428-941B1EC0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9569759" y="726145"/>
            <a:ext cx="574396" cy="57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3006A-068E-47BD-869B-B07AF0C747C3}"/>
              </a:ext>
            </a:extLst>
          </p:cNvPr>
          <p:cNvSpPr txBox="1"/>
          <p:nvPr/>
        </p:nvSpPr>
        <p:spPr>
          <a:xfrm>
            <a:off x="5937795" y="32324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5</a:t>
            </a:r>
            <a:endParaRPr lang="ko-KR" alt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45CEA-616F-45B7-BDED-F2FEA2140974}"/>
              </a:ext>
            </a:extLst>
          </p:cNvPr>
          <p:cNvSpPr txBox="1"/>
          <p:nvPr/>
        </p:nvSpPr>
        <p:spPr>
          <a:xfrm>
            <a:off x="4397188" y="2293690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소감</a:t>
            </a:r>
            <a:endParaRPr lang="en-US" altLang="ko-KR" b="1" spc="3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1BBC090-C3FB-49FB-954A-507DB980F5ED}"/>
              </a:ext>
            </a:extLst>
          </p:cNvPr>
          <p:cNvCxnSpPr>
            <a:cxnSpLocks/>
          </p:cNvCxnSpPr>
          <p:nvPr/>
        </p:nvCxnSpPr>
        <p:spPr>
          <a:xfrm>
            <a:off x="2345645" y="5170234"/>
            <a:ext cx="62640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36E8DE-F84A-4E4A-8259-6B0DD0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386" b="99837" l="35131" r="92484">
                        <a14:foregroundMark x1="62745" y1="97712" x2="62745" y2="97712"/>
                        <a14:foregroundMark x1="46732" y1="65033" x2="47543" y2="67778"/>
                        <a14:foregroundMark x1="72222" y1="98529" x2="72222" y2="98529"/>
                        <a14:foregroundMark x1="64052" y1="98203" x2="65196" y2="99837"/>
                        <a14:foregroundMark x1="81699" y1="94444" x2="84967" y2="93954"/>
                        <a14:foregroundMark x1="84967" y1="93954" x2="87908" y2="99837"/>
                        <a14:foregroundMark x1="84314" y1="95261" x2="84314" y2="99837"/>
                        <a14:foregroundMark x1="85294" y1="98203" x2="66176" y2="98203"/>
                        <a14:backgroundMark x1="54085" y1="51961" x2="56699" y2="59967"/>
                        <a14:backgroundMark x1="56699" y1="59967" x2="66667" y2="64706"/>
                        <a14:backgroundMark x1="66667" y1="64706" x2="72549" y2="61438"/>
                        <a14:backgroundMark x1="46465" y1="76388" x2="39869" y2="76144"/>
                        <a14:backgroundMark x1="39869" y1="76144" x2="36765" y2="75163"/>
                        <a14:backgroundMark x1="46242" y1="68301" x2="51307" y2="80229"/>
                      </a14:backgroundRemoval>
                    </a14:imgEffect>
                  </a14:imgLayer>
                </a14:imgProps>
              </a:ext>
            </a:extLst>
          </a:blip>
          <a:srcRect l="28009" t="41619" r="11130" b="-442"/>
          <a:stretch/>
        </p:blipFill>
        <p:spPr>
          <a:xfrm>
            <a:off x="5859946" y="3522282"/>
            <a:ext cx="2652721" cy="25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7A8B42-A612-4D1E-B32B-63E6BDA6A040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B072B-3B7B-49BC-AF5A-A889BF91D604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1DA70B-0404-430B-8D8D-62528056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79397F-C89C-4197-BD38-02E53DC841BD}"/>
              </a:ext>
            </a:extLst>
          </p:cNvPr>
          <p:cNvSpPr txBox="1"/>
          <p:nvPr/>
        </p:nvSpPr>
        <p:spPr>
          <a:xfrm>
            <a:off x="654424" y="419637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프로젝트 소감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2A09F5-BD8B-42C7-88A8-802346733C35}"/>
              </a:ext>
            </a:extLst>
          </p:cNvPr>
          <p:cNvSpPr/>
          <p:nvPr/>
        </p:nvSpPr>
        <p:spPr>
          <a:xfrm>
            <a:off x="0" y="6758940"/>
            <a:ext cx="12204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D0CB65-1001-4915-A0D9-CD8D827FCFF5}"/>
              </a:ext>
            </a:extLst>
          </p:cNvPr>
          <p:cNvGrpSpPr/>
          <p:nvPr/>
        </p:nvGrpSpPr>
        <p:grpSpPr>
          <a:xfrm>
            <a:off x="10710271" y="6716950"/>
            <a:ext cx="170329" cy="170329"/>
            <a:chOff x="60142" y="6734880"/>
            <a:chExt cx="170329" cy="170329"/>
          </a:xfrm>
        </p:grpSpPr>
        <p:sp>
          <p:nvSpPr>
            <p:cNvPr id="18" name="순서도: 연결자 17">
              <a:extLst>
                <a:ext uri="{FF2B5EF4-FFF2-40B4-BE49-F238E27FC236}">
                  <a16:creationId xmlns:a16="http://schemas.microsoft.com/office/drawing/2014/main" id="{599454AA-C803-484A-8521-866537E6F910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8602B9C-83B8-4F7E-BFF5-6B24D0152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3CB9ED-18F9-4C91-BFC3-4F96C626215F}"/>
              </a:ext>
            </a:extLst>
          </p:cNvPr>
          <p:cNvSpPr/>
          <p:nvPr/>
        </p:nvSpPr>
        <p:spPr>
          <a:xfrm>
            <a:off x="444558" y="3043153"/>
            <a:ext cx="3437193" cy="2932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6E660-2C51-46B6-B2E8-CC7186676339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프로젝트 소감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3E4C9E-C4C9-432F-996C-BD224F3792B1}"/>
              </a:ext>
            </a:extLst>
          </p:cNvPr>
          <p:cNvSpPr txBox="1"/>
          <p:nvPr/>
        </p:nvSpPr>
        <p:spPr>
          <a:xfrm>
            <a:off x="444558" y="2998610"/>
            <a:ext cx="3437193" cy="300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분명 지난 프로젝트와 크게 다르지 않은 프로젝트였지만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부담도 크고 걱정도 큰 상태에서 시작한 프로젝트였습니다.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주제 선정부터 고생을 많이 해서 과연 무사히 끝낼 수 있을지 걱정도 많았지만 이렇게 잘 끝내게 되어 다행이라고 생각합니다. 시작할 때만 하더라도 시각화나 분석을 다시 공부하면서 잘할 수 있을까 했지만 팀원분들과 많은 의견을 나누고 의논하며 즐겁고 가벼운 마음으로 진행할 수 있었습니다. 배움도 많고  즐거움도 많았던 프로젝트였습니다.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99D0BA7-C4AB-4FA0-AFDE-16B1DDED82AB}"/>
              </a:ext>
            </a:extLst>
          </p:cNvPr>
          <p:cNvGrpSpPr/>
          <p:nvPr/>
        </p:nvGrpSpPr>
        <p:grpSpPr>
          <a:xfrm>
            <a:off x="1625727" y="1699122"/>
            <a:ext cx="1017197" cy="1365026"/>
            <a:chOff x="5529903" y="2040481"/>
            <a:chExt cx="1017197" cy="13650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6C8D97-7AF6-4CA8-8508-CC91181FC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3" t="5933" r="67391" b="53785"/>
            <a:stretch/>
          </p:blipFill>
          <p:spPr>
            <a:xfrm>
              <a:off x="5529903" y="2040481"/>
              <a:ext cx="1017197" cy="134403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9A08B7-1209-408A-9CCE-DEA4CE404EDB}"/>
                </a:ext>
              </a:extLst>
            </p:cNvPr>
            <p:cNvSpPr txBox="1"/>
            <p:nvPr/>
          </p:nvSpPr>
          <p:spPr>
            <a:xfrm>
              <a:off x="5702565" y="3036175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300" dirty="0">
                  <a:solidFill>
                    <a:schemeClr val="bg1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김대찬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53FA41-F863-44D9-817A-5223ED3C17FE}"/>
              </a:ext>
            </a:extLst>
          </p:cNvPr>
          <p:cNvGrpSpPr/>
          <p:nvPr/>
        </p:nvGrpSpPr>
        <p:grpSpPr>
          <a:xfrm>
            <a:off x="9523124" y="1623742"/>
            <a:ext cx="1112327" cy="1440406"/>
            <a:chOff x="9241593" y="1965101"/>
            <a:chExt cx="1112327" cy="144040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F8EA58-F072-47E2-8F54-32362783F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632" t="3657" r="33017" b="53786"/>
            <a:stretch/>
          </p:blipFill>
          <p:spPr>
            <a:xfrm>
              <a:off x="9241593" y="1965101"/>
              <a:ext cx="1112327" cy="141941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7AA431-AE94-46D5-A903-9FDF531887FE}"/>
                </a:ext>
              </a:extLst>
            </p:cNvPr>
            <p:cNvSpPr txBox="1"/>
            <p:nvPr/>
          </p:nvSpPr>
          <p:spPr>
            <a:xfrm>
              <a:off x="9441729" y="303617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300" dirty="0" err="1">
                  <a:solidFill>
                    <a:schemeClr val="bg1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정하늘</a:t>
              </a:r>
              <a:endParaRPr lang="ko-KR" altLang="en-US" b="1" spc="3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086F6AB-2849-43A3-88A9-79B466544873}"/>
              </a:ext>
            </a:extLst>
          </p:cNvPr>
          <p:cNvGrpSpPr/>
          <p:nvPr/>
        </p:nvGrpSpPr>
        <p:grpSpPr>
          <a:xfrm>
            <a:off x="5555609" y="1699122"/>
            <a:ext cx="1054830" cy="1365026"/>
            <a:chOff x="1849953" y="2040481"/>
            <a:chExt cx="1054830" cy="136502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D6530A7-2A34-4686-8D4C-AB3DE926B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00" t="52150" r="33824" b="6725"/>
            <a:stretch/>
          </p:blipFill>
          <p:spPr>
            <a:xfrm>
              <a:off x="1849953" y="2040481"/>
              <a:ext cx="1054830" cy="13440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702674-38F9-46F4-B761-6061A6AE189D}"/>
                </a:ext>
              </a:extLst>
            </p:cNvPr>
            <p:cNvSpPr txBox="1"/>
            <p:nvPr/>
          </p:nvSpPr>
          <p:spPr>
            <a:xfrm>
              <a:off x="2026951" y="303617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300" dirty="0" err="1">
                  <a:solidFill>
                    <a:schemeClr val="bg1"/>
                  </a:solidFill>
                  <a:latin typeface="1훈하얀고양이 R" panose="02020603020101020101" pitchFamily="18" charset="-127"/>
                  <a:ea typeface="1훈하얀고양이 R" panose="02020603020101020101" pitchFamily="18" charset="-127"/>
                </a:rPr>
                <a:t>김재은</a:t>
              </a:r>
              <a:endParaRPr lang="ko-KR" altLang="en-US" b="1" spc="300" dirty="0">
                <a:solidFill>
                  <a:schemeClr val="bg1"/>
                </a:solidFill>
                <a:latin typeface="1훈하얀고양이 R" panose="02020603020101020101" pitchFamily="18" charset="-127"/>
                <a:ea typeface="1훈하얀고양이 R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333024-74F5-42FA-9870-A3BC1762CC3B}"/>
              </a:ext>
            </a:extLst>
          </p:cNvPr>
          <p:cNvSpPr/>
          <p:nvPr/>
        </p:nvSpPr>
        <p:spPr>
          <a:xfrm>
            <a:off x="4253103" y="3043153"/>
            <a:ext cx="3659840" cy="3336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FBECD1-16B0-4D90-BE5E-5E087555FD02}"/>
              </a:ext>
            </a:extLst>
          </p:cNvPr>
          <p:cNvSpPr txBox="1"/>
          <p:nvPr/>
        </p:nvSpPr>
        <p:spPr>
          <a:xfrm>
            <a:off x="4321108" y="2998610"/>
            <a:ext cx="3613480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저희는 몇 번이나 주제를 고쳐 생각하는 과정에서 우리는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수십개의 기사, 논문, 연구보고서 등을 읽어야 했습니다. 환경을 생각하는 우리 팀원들의 마음과, 셋 다 OTT 유료구독자라는 점에서, 또 </a:t>
            </a:r>
            <a:r>
              <a:rPr lang="ko-KR" altLang="en-US" sz="1600" dirty="0" err="1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sbs의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흥미로운 기사를 읽음으로써 겨우 저희 프로젝트 주제까지 도달할 수 있었습니다. 그 뒤에는 각자의 역할에 맞게 분석과 시각화를 하고 코드를 공유하며, 나름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가벼운 마음으로 또 즐겁게 임했어요. 코딩 기술을 넘어서,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데이터를 해석하고 그것을 통해 주장을 펼칠 수 있는 능력을 기르는 좋은 훈련이 되었습니다. 감사합니다!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4FA478-25B7-4B67-9B98-C8831698767E}"/>
              </a:ext>
            </a:extLst>
          </p:cNvPr>
          <p:cNvSpPr/>
          <p:nvPr/>
        </p:nvSpPr>
        <p:spPr>
          <a:xfrm>
            <a:off x="8305940" y="3043153"/>
            <a:ext cx="3309423" cy="3336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1C756A-D083-4E6C-8428-1C18943DA33D}"/>
              </a:ext>
            </a:extLst>
          </p:cNvPr>
          <p:cNvSpPr txBox="1"/>
          <p:nvPr/>
        </p:nvSpPr>
        <p:spPr>
          <a:xfrm>
            <a:off x="8373945" y="2998610"/>
            <a:ext cx="3241418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데이터의 중요성과 명확한 기준의 필요성에 대해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알게 되었습니다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다양한 주제가 논의되었지만 해당 데이터의 여부와 상태에 따라 프로젝트의 진행에 </a:t>
            </a:r>
            <a:endParaRPr lang="en-US" altLang="ko-KR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큰 영향을 끼치는 것을 알게 되었기 때문입니다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수집한 데이터의 기간이나 속성이 더 많았더라면 좀 더 정확하고 다양한 분석 결과를 도출해냈을 것 입니다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마지막 전공 프로젝트인 만큼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 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여러 가지의 기법을 활용해 분석하려고 했고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, 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많은 사람들이 관심 가지면 좋을 법한 주제를 선정했습니다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. </a:t>
            </a:r>
            <a:r>
              <a:rPr lang="ko-KR" altLang="en-US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모두 수고하셨습니다</a:t>
            </a:r>
            <a:r>
              <a:rPr lang="en-US" altLang="ko-KR" sz="1600" dirty="0">
                <a:latin typeface="1훈하얀고양이 R" panose="02020603020101020101" pitchFamily="18" charset="-127"/>
                <a:ea typeface="1훈하얀고양이 R" panose="02020603020101020101" pitchFamily="18" charset="-127"/>
              </a:rPr>
              <a:t>~</a:t>
            </a:r>
            <a:endParaRPr lang="ko-KR" altLang="en-US" sz="1600" dirty="0">
              <a:latin typeface="1훈하얀고양이 R" panose="02020603020101020101" pitchFamily="18" charset="-127"/>
              <a:ea typeface="1훈하얀고양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20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27A8B42-A612-4D1E-B32B-63E6BDA6A040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B072B-3B7B-49BC-AF5A-A889BF91D604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1DA70B-0404-430B-8D8D-62528056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C79EA8-EC50-4D12-B70A-E737C8BA24DC}"/>
              </a:ext>
            </a:extLst>
          </p:cNvPr>
          <p:cNvGrpSpPr/>
          <p:nvPr/>
        </p:nvGrpSpPr>
        <p:grpSpPr>
          <a:xfrm>
            <a:off x="11068859" y="6716950"/>
            <a:ext cx="170329" cy="170329"/>
            <a:chOff x="60142" y="6734880"/>
            <a:chExt cx="170329" cy="170329"/>
          </a:xfrm>
        </p:grpSpPr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FF0503FE-CA26-4636-9FFF-B0B876EAA23F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1BB41A1-3246-4FE8-804D-6BBBE36BC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B9826FF-DE94-4EEB-8219-90A7D55F2767}"/>
              </a:ext>
            </a:extLst>
          </p:cNvPr>
          <p:cNvSpPr txBox="1"/>
          <p:nvPr/>
        </p:nvSpPr>
        <p:spPr>
          <a:xfrm>
            <a:off x="654424" y="419637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프로젝트 소감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2673DF-F656-41D7-8E06-E27895F23B2C}"/>
              </a:ext>
            </a:extLst>
          </p:cNvPr>
          <p:cNvSpPr txBox="1"/>
          <p:nvPr/>
        </p:nvSpPr>
        <p:spPr>
          <a:xfrm>
            <a:off x="720000" y="1232596"/>
            <a:ext cx="2659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THE정고딕140" panose="02020603020101020101" pitchFamily="18" charset="-127"/>
                <a:ea typeface="THE정고딕140" panose="02020603020101020101" pitchFamily="18" charset="-127"/>
              </a:rPr>
              <a:t>출처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040E30-347B-467B-B4CA-378C35CCD49D}"/>
              </a:ext>
            </a:extLst>
          </p:cNvPr>
          <p:cNvSpPr txBox="1"/>
          <p:nvPr/>
        </p:nvSpPr>
        <p:spPr>
          <a:xfrm>
            <a:off x="720000" y="1653099"/>
            <a:ext cx="6096000" cy="2617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환경부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한국전력공사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방송통신위원회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방송매체 이용행태 조사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참조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한국데이터센터연합회</a:t>
            </a:r>
            <a:endParaRPr lang="en-US" altLang="ko-KR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THE정고딕120" panose="02020603020101020101" pitchFamily="18" charset="-127"/>
              <a:buChar char="-"/>
            </a:pPr>
            <a:r>
              <a:rPr lang="ko-KR" altLang="en-US" sz="1400" dirty="0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에너지경제연구원</a:t>
            </a:r>
            <a:r>
              <a: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effectLst/>
                <a:latin typeface="THE정고딕120" panose="02020603020101020101" pitchFamily="18" charset="-127"/>
                <a:ea typeface="THE정고딕120" panose="02020603020101020101" pitchFamily="18" charset="-127"/>
              </a:rPr>
              <a:t>과학기술정보통신부</a:t>
            </a:r>
            <a:endParaRPr lang="ko-KR" altLang="en-US" sz="14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A57A972-F6DB-4B6A-B008-0F298DB96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8" t="23791" r="13576" b="20653"/>
          <a:stretch/>
        </p:blipFill>
        <p:spPr>
          <a:xfrm>
            <a:off x="7441901" y="2232383"/>
            <a:ext cx="2894406" cy="23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4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4D16C-304F-4800-9C76-53E130310E48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6A025-2C14-4B0B-97B2-2CF1C2463744}"/>
              </a:ext>
            </a:extLst>
          </p:cNvPr>
          <p:cNvSpPr txBox="1"/>
          <p:nvPr/>
        </p:nvSpPr>
        <p:spPr>
          <a:xfrm>
            <a:off x="654424" y="419637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선정 배경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5A3198-DB5C-4AB1-82A2-1BB29B39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C1B1EE8-E54F-4F0C-AE15-2D1ABD609399}"/>
              </a:ext>
            </a:extLst>
          </p:cNvPr>
          <p:cNvGrpSpPr/>
          <p:nvPr/>
        </p:nvGrpSpPr>
        <p:grpSpPr>
          <a:xfrm>
            <a:off x="145305" y="1776150"/>
            <a:ext cx="5805423" cy="3819296"/>
            <a:chOff x="94132" y="1776150"/>
            <a:chExt cx="5805423" cy="3819296"/>
          </a:xfrm>
        </p:grpSpPr>
        <p:pic>
          <p:nvPicPr>
            <p:cNvPr id="4100" name="Picture 4" descr="창문을 통해 보는 사람들. 코로나 바이러스의 경우, 사람들은 가정에서 자기 고립입니다. 집에서 재택 근무. 벡터 아트 일러스트">
              <a:extLst>
                <a:ext uri="{FF2B5EF4-FFF2-40B4-BE49-F238E27FC236}">
                  <a16:creationId xmlns:a16="http://schemas.microsoft.com/office/drawing/2014/main" id="{CDB41690-7076-4652-A917-712AC2B967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BF6F3"/>
                </a:clrFrom>
                <a:clrTo>
                  <a:srgbClr val="FBF6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6" t="10071" r="11911" b="7478"/>
            <a:stretch/>
          </p:blipFill>
          <p:spPr bwMode="auto">
            <a:xfrm>
              <a:off x="1440000" y="1776150"/>
              <a:ext cx="3219840" cy="381929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4CF3127-AB92-48EC-82A6-6B1D2DB3C490}"/>
                </a:ext>
              </a:extLst>
            </p:cNvPr>
            <p:cNvGrpSpPr/>
            <p:nvPr/>
          </p:nvGrpSpPr>
          <p:grpSpPr>
            <a:xfrm rot="20771744" flipH="1">
              <a:off x="4269875" y="2414459"/>
              <a:ext cx="779928" cy="98612"/>
              <a:chOff x="3352801" y="4641223"/>
              <a:chExt cx="779928" cy="98612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E1D69FA-D1F7-4C4D-8361-7DECF5CF5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988" y="4643719"/>
                <a:ext cx="573741" cy="0"/>
              </a:xfrm>
              <a:prstGeom prst="line">
                <a:avLst/>
              </a:prstGeom>
              <a:ln>
                <a:solidFill>
                  <a:srgbClr val="B9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ABFAD06-401E-4A36-AC62-F9F9DDDD2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641223"/>
                <a:ext cx="206187" cy="98612"/>
              </a:xfrm>
              <a:prstGeom prst="line">
                <a:avLst/>
              </a:prstGeom>
              <a:ln>
                <a:solidFill>
                  <a:srgbClr val="B9D9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98C8958-EE49-4C77-B022-11366BD1C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7977" y="4084045"/>
              <a:ext cx="497896" cy="0"/>
            </a:xfrm>
            <a:prstGeom prst="line">
              <a:avLst/>
            </a:prstGeom>
            <a:ln>
              <a:solidFill>
                <a:srgbClr val="C7D2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C152-92D0-4A4B-86A7-43941BFC2978}"/>
                </a:ext>
              </a:extLst>
            </p:cNvPr>
            <p:cNvSpPr txBox="1"/>
            <p:nvPr/>
          </p:nvSpPr>
          <p:spPr>
            <a:xfrm>
              <a:off x="4963080" y="2316161"/>
              <a:ext cx="936475" cy="705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영상 통화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화상 회의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06D92D-5C55-4261-8794-9306B75A6893}"/>
                </a:ext>
              </a:extLst>
            </p:cNvPr>
            <p:cNvSpPr txBox="1"/>
            <p:nvPr/>
          </p:nvSpPr>
          <p:spPr>
            <a:xfrm>
              <a:off x="4826543" y="3858206"/>
              <a:ext cx="1013419" cy="1028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노트북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스마트폰 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태블릿</a:t>
              </a:r>
              <a:r>
                <a:rPr lang="en-US" altLang="ko-KR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 PC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2DE44E1-8FE4-4D58-B49D-79F89C72CEE6}"/>
                </a:ext>
              </a:extLst>
            </p:cNvPr>
            <p:cNvGrpSpPr/>
            <p:nvPr/>
          </p:nvGrpSpPr>
          <p:grpSpPr>
            <a:xfrm>
              <a:off x="1016551" y="4423845"/>
              <a:ext cx="602187" cy="105081"/>
              <a:chOff x="3352801" y="4634754"/>
              <a:chExt cx="602187" cy="105081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F2AAD8C-98FE-449F-B4A6-AD0D4A3988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988" y="4634754"/>
                <a:ext cx="396000" cy="0"/>
              </a:xfrm>
              <a:prstGeom prst="line">
                <a:avLst/>
              </a:prstGeom>
              <a:ln>
                <a:solidFill>
                  <a:srgbClr val="F8C7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1A51E95-3F57-44D9-9824-0F84927197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2801" y="4641223"/>
                <a:ext cx="206187" cy="98612"/>
              </a:xfrm>
              <a:prstGeom prst="line">
                <a:avLst/>
              </a:prstGeom>
              <a:ln>
                <a:solidFill>
                  <a:srgbClr val="F8C7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B69398F-6398-4711-8B10-1CFE859CEE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1268" y="2370879"/>
              <a:ext cx="264307" cy="297943"/>
            </a:xfrm>
            <a:prstGeom prst="line">
              <a:avLst/>
            </a:prstGeom>
            <a:ln>
              <a:solidFill>
                <a:srgbClr val="FFD9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655117-3C42-4332-A2C5-6585EACEC2C3}"/>
                </a:ext>
              </a:extLst>
            </p:cNvPr>
            <p:cNvSpPr txBox="1"/>
            <p:nvPr/>
          </p:nvSpPr>
          <p:spPr>
            <a:xfrm>
              <a:off x="94132" y="4480871"/>
              <a:ext cx="1446230" cy="705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유튜브 프리미엄</a:t>
              </a:r>
              <a:endParaRPr lang="en-US" altLang="ko-KR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 err="1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넷플릭스</a:t>
              </a:r>
              <a:endParaRPr lang="ko-KR" altLang="en-US" sz="1400" dirty="0">
                <a:latin typeface="THE정고딕120" panose="02020603020101020101" pitchFamily="18" charset="-127"/>
                <a:ea typeface="THE정고딕120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FA8BF8-0B7F-4225-ACBC-12A5E52D1CFD}"/>
                </a:ext>
              </a:extLst>
            </p:cNvPr>
            <p:cNvSpPr txBox="1"/>
            <p:nvPr/>
          </p:nvSpPr>
          <p:spPr>
            <a:xfrm>
              <a:off x="516558" y="2241427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THE정고딕120" panose="02020603020101020101" pitchFamily="18" charset="-127"/>
                  <a:ea typeface="THE정고딕120" panose="02020603020101020101" pitchFamily="18" charset="-127"/>
                </a:rPr>
                <a:t>재택근무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6D1F40F-9118-41D2-B2B0-2537EA135CC4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13DEC8-6432-4CC9-B473-BA335C861EC8}"/>
              </a:ext>
            </a:extLst>
          </p:cNvPr>
          <p:cNvSpPr txBox="1"/>
          <p:nvPr/>
        </p:nvSpPr>
        <p:spPr>
          <a:xfrm>
            <a:off x="7875389" y="1550827"/>
            <a:ext cx="2552302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OTT </a:t>
            </a:r>
            <a:r>
              <a:rPr lang="ko-KR" altLang="en-US" sz="14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월평균 국내 순이용자 수</a:t>
            </a:r>
            <a:endParaRPr lang="en-US" altLang="ko-KR" sz="1400" dirty="0">
              <a:latin typeface="THE정고딕130" panose="02020603020101020101" pitchFamily="18" charset="-127"/>
              <a:ea typeface="THE정고딕130" panose="02020603020101020101" pitchFamily="18" charset="-127"/>
              <a:cs typeface="조선일보명조" panose="02030304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0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단위</a:t>
            </a:r>
            <a:r>
              <a:rPr lang="en-US" altLang="ko-KR" sz="10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0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만 명</a:t>
            </a:r>
            <a:r>
              <a:rPr lang="en-US" altLang="ko-KR" sz="1000" dirty="0">
                <a:latin typeface="THE정고딕130" panose="02020603020101020101" pitchFamily="18" charset="-127"/>
                <a:ea typeface="THE정고딕130" panose="02020603020101020101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900" dirty="0">
              <a:latin typeface="THE정고딕130" panose="02020603020101020101" pitchFamily="18" charset="-127"/>
              <a:ea typeface="THE정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08AA729-2413-49B2-A6CB-9BF21FAAFEFA}"/>
              </a:ext>
            </a:extLst>
          </p:cNvPr>
          <p:cNvGrpSpPr/>
          <p:nvPr/>
        </p:nvGrpSpPr>
        <p:grpSpPr>
          <a:xfrm>
            <a:off x="6241274" y="2132635"/>
            <a:ext cx="5774721" cy="3112260"/>
            <a:chOff x="6186633" y="1723665"/>
            <a:chExt cx="5774721" cy="3112260"/>
          </a:xfrm>
        </p:grpSpPr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0C96692A-2283-47FE-A0BD-2492851BF00E}"/>
                </a:ext>
              </a:extLst>
            </p:cNvPr>
            <p:cNvGraphicFramePr/>
            <p:nvPr/>
          </p:nvGraphicFramePr>
          <p:xfrm>
            <a:off x="6186633" y="1723665"/>
            <a:ext cx="5774721" cy="3112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39" name="Picture 2" descr="왓챠 채용 정보">
              <a:extLst>
                <a:ext uri="{FF2B5EF4-FFF2-40B4-BE49-F238E27FC236}">
                  <a16:creationId xmlns:a16="http://schemas.microsoft.com/office/drawing/2014/main" id="{B30676F7-4FA2-4843-97DB-FB7BECA1E2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6" t="13014" r="11643" b="12989"/>
            <a:stretch/>
          </p:blipFill>
          <p:spPr bwMode="auto">
            <a:xfrm>
              <a:off x="6429257" y="2088357"/>
              <a:ext cx="369333" cy="36365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티빙(TVING) - 실시간TV, 방송VOD, 영화VOD on Google Play for United States - StoreSpy">
              <a:extLst>
                <a:ext uri="{FF2B5EF4-FFF2-40B4-BE49-F238E27FC236}">
                  <a16:creationId xmlns:a16="http://schemas.microsoft.com/office/drawing/2014/main" id="{DE2CB8CA-41E6-4911-AE6C-450B04A17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256" y="2795801"/>
              <a:ext cx="369333" cy="36933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웨이브 (wavve)">
              <a:extLst>
                <a:ext uri="{FF2B5EF4-FFF2-40B4-BE49-F238E27FC236}">
                  <a16:creationId xmlns:a16="http://schemas.microsoft.com/office/drawing/2014/main" id="{55682F5D-38F8-482C-8F98-3F9F00B75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255" y="3508927"/>
              <a:ext cx="369333" cy="3600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4BCB631-D26A-44B6-A2A3-91F7C5131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9255" y="4212806"/>
              <a:ext cx="369333" cy="369333"/>
            </a:xfrm>
            <a:prstGeom prst="roundRect">
              <a:avLst/>
            </a:prstGeom>
          </p:spPr>
        </p:pic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B78D07-25D9-421F-9708-77CFFB58E3FA}"/>
              </a:ext>
            </a:extLst>
          </p:cNvPr>
          <p:cNvSpPr/>
          <p:nvPr/>
        </p:nvSpPr>
        <p:spPr>
          <a:xfrm>
            <a:off x="10386966" y="5615431"/>
            <a:ext cx="540000" cy="990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D85E2A-74BC-458C-A187-B440A162C390}"/>
              </a:ext>
            </a:extLst>
          </p:cNvPr>
          <p:cNvSpPr/>
          <p:nvPr/>
        </p:nvSpPr>
        <p:spPr>
          <a:xfrm>
            <a:off x="0" y="6758940"/>
            <a:ext cx="18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E6EE68-3F6B-4BA7-B4D3-B1350A5AF7CF}"/>
              </a:ext>
            </a:extLst>
          </p:cNvPr>
          <p:cNvSpPr txBox="1"/>
          <p:nvPr/>
        </p:nvSpPr>
        <p:spPr>
          <a:xfrm>
            <a:off x="7283881" y="5378999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코로나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19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로 인해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OTT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이용자 수 </a:t>
            </a:r>
            <a:r>
              <a:rPr lang="ko-KR" altLang="en-US" sz="2000" b="1" dirty="0">
                <a:latin typeface="THE정고딕130" panose="02020603020101020101" pitchFamily="18" charset="-127"/>
                <a:ea typeface="THE정고딕130" panose="02020603020101020101" pitchFamily="18" charset="-127"/>
              </a:rPr>
              <a:t>증가</a:t>
            </a:r>
            <a:endParaRPr lang="ko-KR" altLang="en-US" sz="1600" b="1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59A05B3-9DF9-4D82-A2C0-A7DE405D61A0}"/>
              </a:ext>
            </a:extLst>
          </p:cNvPr>
          <p:cNvGrpSpPr/>
          <p:nvPr/>
        </p:nvGrpSpPr>
        <p:grpSpPr>
          <a:xfrm>
            <a:off x="221508" y="6716950"/>
            <a:ext cx="170329" cy="170329"/>
            <a:chOff x="60142" y="6734880"/>
            <a:chExt cx="170329" cy="170329"/>
          </a:xfrm>
        </p:grpSpPr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2F20B4D-9E2D-45E9-84D5-5E44116A0024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AA61D18-CE78-4A77-9158-240820F45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49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8E62A3-AEA8-4A25-A17D-8442BCC1B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000"/>
          <a:stretch/>
        </p:blipFill>
        <p:spPr>
          <a:xfrm>
            <a:off x="0" y="0"/>
            <a:ext cx="12192000" cy="68720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36ADA-419A-4469-9FC9-BA4DB7E016A7}"/>
              </a:ext>
            </a:extLst>
          </p:cNvPr>
          <p:cNvSpPr/>
          <p:nvPr/>
        </p:nvSpPr>
        <p:spPr>
          <a:xfrm>
            <a:off x="-1" y="0"/>
            <a:ext cx="12192000" cy="68720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39125-600A-4FA7-8962-8769B8196133}"/>
              </a:ext>
            </a:extLst>
          </p:cNvPr>
          <p:cNvSpPr txBox="1"/>
          <p:nvPr/>
        </p:nvSpPr>
        <p:spPr>
          <a:xfrm>
            <a:off x="3861340" y="2608730"/>
            <a:ext cx="45768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Thank you</a:t>
            </a:r>
            <a:endParaRPr lang="ko-KR" altLang="en-US" sz="88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B48A0-45DF-4F03-B9CF-D2BCBAA8DF49}"/>
              </a:ext>
            </a:extLst>
          </p:cNvPr>
          <p:cNvSpPr txBox="1"/>
          <p:nvPr/>
        </p:nvSpPr>
        <p:spPr>
          <a:xfrm>
            <a:off x="3798587" y="2572870"/>
            <a:ext cx="45768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Thank you</a:t>
            </a:r>
            <a:endParaRPr lang="ko-KR" altLang="en-US" sz="88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3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잘린 대각선 방향 모서리 60">
            <a:extLst>
              <a:ext uri="{FF2B5EF4-FFF2-40B4-BE49-F238E27FC236}">
                <a16:creationId xmlns:a16="http://schemas.microsoft.com/office/drawing/2014/main" id="{D08B4B2B-08DB-4B11-A6E6-C76E8D94238D}"/>
              </a:ext>
            </a:extLst>
          </p:cNvPr>
          <p:cNvSpPr/>
          <p:nvPr/>
        </p:nvSpPr>
        <p:spPr>
          <a:xfrm>
            <a:off x="6968350" y="1938869"/>
            <a:ext cx="4233706" cy="2940423"/>
          </a:xfrm>
          <a:prstGeom prst="snip2DiagRect">
            <a:avLst>
              <a:gd name="adj1" fmla="val 0"/>
              <a:gd name="adj2" fmla="val 11484"/>
            </a:avLst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4784D3-53E3-4670-B74F-4AC1540C9973}"/>
              </a:ext>
            </a:extLst>
          </p:cNvPr>
          <p:cNvGrpSpPr/>
          <p:nvPr/>
        </p:nvGrpSpPr>
        <p:grpSpPr>
          <a:xfrm>
            <a:off x="0" y="1371600"/>
            <a:ext cx="6663077" cy="4396700"/>
            <a:chOff x="0" y="1371600"/>
            <a:chExt cx="6663077" cy="43967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61840BB-ED8F-4F75-9E60-1D41BB0CD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r="14628"/>
            <a:stretch/>
          </p:blipFill>
          <p:spPr>
            <a:xfrm>
              <a:off x="0" y="1371600"/>
              <a:ext cx="6663077" cy="4396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9CF3DD-26D8-4AC3-ADB0-A4CCCC316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37"/>
            <a:stretch/>
          </p:blipFill>
          <p:spPr>
            <a:xfrm rot="21235309">
              <a:off x="1851634" y="2353952"/>
              <a:ext cx="4083627" cy="2424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2E3EE0-1E34-40FA-AC3D-4F343FE4B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0310" b="96701" l="5532" r="49786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67011" r="67226" b="6467"/>
            <a:stretch/>
          </p:blipFill>
          <p:spPr>
            <a:xfrm>
              <a:off x="574" y="4311372"/>
              <a:ext cx="2557899" cy="1166063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D80B7F-B4DA-46B4-9B4A-EB6E056BA1AA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11DE-209C-43BD-B9BF-AC61AC4F4AAF}"/>
              </a:ext>
            </a:extLst>
          </p:cNvPr>
          <p:cNvSpPr txBox="1"/>
          <p:nvPr/>
        </p:nvSpPr>
        <p:spPr>
          <a:xfrm>
            <a:off x="654424" y="419637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선정 배경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379346-5440-459F-839E-4D56351517A0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C1C94E-9033-4A30-8A2D-7FB508D4B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3BE37A-9B35-431A-8B40-DD3E41D1AF0B}"/>
              </a:ext>
            </a:extLst>
          </p:cNvPr>
          <p:cNvSpPr txBox="1"/>
          <p:nvPr/>
        </p:nvSpPr>
        <p:spPr>
          <a:xfrm>
            <a:off x="7624836" y="3239804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이메일 전송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13B0B5-B9BA-4EA3-9DF3-A4AFDA5C42A3}"/>
              </a:ext>
            </a:extLst>
          </p:cNvPr>
          <p:cNvSpPr txBox="1"/>
          <p:nvPr/>
        </p:nvSpPr>
        <p:spPr>
          <a:xfrm>
            <a:off x="9932550" y="3181894"/>
            <a:ext cx="735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4g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028F25-6A0B-4F31-B254-04BCF16A7DC0}"/>
              </a:ext>
            </a:extLst>
          </p:cNvPr>
          <p:cNvSpPr txBox="1"/>
          <p:nvPr/>
        </p:nvSpPr>
        <p:spPr>
          <a:xfrm>
            <a:off x="9932550" y="4139077"/>
            <a:ext cx="8042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1.6kg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5B7E94-A7D3-4BD9-B40D-695C3ED5A083}"/>
              </a:ext>
            </a:extLst>
          </p:cNvPr>
          <p:cNvSpPr txBox="1"/>
          <p:nvPr/>
        </p:nvSpPr>
        <p:spPr>
          <a:xfrm>
            <a:off x="7624836" y="4158842"/>
            <a:ext cx="1964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동영상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 </a:t>
            </a:r>
            <a:r>
              <a:rPr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시청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 30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분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 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CDEC31-4326-40DD-99B4-B917B32929EC}"/>
              </a:ext>
            </a:extLst>
          </p:cNvPr>
          <p:cNvSpPr txBox="1"/>
          <p:nvPr/>
        </p:nvSpPr>
        <p:spPr>
          <a:xfrm>
            <a:off x="9873734" y="2318156"/>
            <a:ext cx="852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0.2g</a:t>
            </a:r>
            <a:endParaRPr lang="ko-KR" altLang="en-US" sz="16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0C69EF-9420-4E81-A4C4-F25C03F7FF9D}"/>
              </a:ext>
            </a:extLst>
          </p:cNvPr>
          <p:cNvSpPr txBox="1"/>
          <p:nvPr/>
        </p:nvSpPr>
        <p:spPr>
          <a:xfrm>
            <a:off x="7624836" y="2318156"/>
            <a:ext cx="2248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인터넷 검색 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D43113-6E78-4ADE-9B06-7E9C6723ABBD}"/>
              </a:ext>
            </a:extLst>
          </p:cNvPr>
          <p:cNvGrpSpPr/>
          <p:nvPr/>
        </p:nvGrpSpPr>
        <p:grpSpPr>
          <a:xfrm rot="851753">
            <a:off x="10530312" y="1607398"/>
            <a:ext cx="766397" cy="713524"/>
            <a:chOff x="6050934" y="-752134"/>
            <a:chExt cx="3486150" cy="324564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93E26F3-5FCC-4636-8FCB-0153D7F06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39698"/>
            <a:stretch/>
          </p:blipFill>
          <p:spPr>
            <a:xfrm>
              <a:off x="6050934" y="259175"/>
              <a:ext cx="3486150" cy="223433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E03D3E5-4CD7-4FD7-9AE9-3801E7918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lum bright="70000" contrast="-70000"/>
            </a:blip>
            <a:srcRect t="62032" b="5916"/>
            <a:stretch/>
          </p:blipFill>
          <p:spPr>
            <a:xfrm flipV="1">
              <a:off x="6050934" y="-752134"/>
              <a:ext cx="3486150" cy="1187586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C050ACC-2166-4042-A968-42019C7EA02D}"/>
              </a:ext>
            </a:extLst>
          </p:cNvPr>
          <p:cNvSpPr txBox="1"/>
          <p:nvPr/>
        </p:nvSpPr>
        <p:spPr>
          <a:xfrm>
            <a:off x="9000565" y="4565696"/>
            <a:ext cx="2313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(= 6.3km </a:t>
            </a:r>
            <a:r>
              <a:rPr lang="ko-KR" altLang="en-US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자동차 운전 시 발생량</a:t>
            </a:r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sym typeface="Nanum Gothic"/>
              </a:rPr>
              <a:t>) 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188EC1-93E3-4258-A058-3603876FE10D}"/>
              </a:ext>
            </a:extLst>
          </p:cNvPr>
          <p:cNvSpPr txBox="1"/>
          <p:nvPr/>
        </p:nvSpPr>
        <p:spPr>
          <a:xfrm>
            <a:off x="1057835" y="1061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13D7B499-7D17-4EC7-BB48-3BCAFE9A235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8528" y="2396322"/>
            <a:ext cx="206364" cy="18222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204BECC-F2F9-4003-852A-B0D31208A00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8528" y="3321739"/>
            <a:ext cx="206364" cy="1822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3DA33E-E3DF-4E21-B314-A092F36DF35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8528" y="4247156"/>
            <a:ext cx="206364" cy="182221"/>
          </a:xfrm>
          <a:prstGeom prst="rect">
            <a:avLst/>
          </a:prstGeom>
        </p:spPr>
      </p:pic>
      <p:pic>
        <p:nvPicPr>
          <p:cNvPr id="2050" name="Picture 2" descr="Asking Questions Stock Illustrations – 2,986 Asking Questions Stock  Illustrations, Vectors &amp; Clipart - Dreamstime">
            <a:extLst>
              <a:ext uri="{FF2B5EF4-FFF2-40B4-BE49-F238E27FC236}">
                <a16:creationId xmlns:a16="http://schemas.microsoft.com/office/drawing/2014/main" id="{7F64C510-38E9-485E-A7C7-BC64F586DA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22593" r="77765" b="16222"/>
          <a:stretch/>
        </p:blipFill>
        <p:spPr bwMode="auto">
          <a:xfrm>
            <a:off x="8078808" y="5042271"/>
            <a:ext cx="640668" cy="106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ED74D17-35E0-4B76-9F4D-080266742252}"/>
              </a:ext>
            </a:extLst>
          </p:cNvPr>
          <p:cNvSpPr txBox="1"/>
          <p:nvPr/>
        </p:nvSpPr>
        <p:spPr>
          <a:xfrm>
            <a:off x="8719476" y="5283537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DD24E"/>
                </a:solidFill>
                <a:latin typeface="Tw Cen MT Condensed Extra Bold" panose="020B0803020202020204" pitchFamily="34" charset="0"/>
                <a:ea typeface="THE정고딕120" panose="02020603020101020101" pitchFamily="18" charset="-127"/>
              </a:rPr>
              <a:t>WHY?</a:t>
            </a:r>
            <a:endParaRPr lang="ko-KR" altLang="en-US" sz="4000" dirty="0">
              <a:solidFill>
                <a:srgbClr val="FDD24E"/>
              </a:solidFill>
              <a:latin typeface="Tw Cen MT Condensed Extra Bold" panose="020B0803020202020204" pitchFamily="34" charset="0"/>
              <a:ea typeface="THE정고딕120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7AEE3B-4DE5-4BC2-BDAD-3F1E702D8BFD}"/>
              </a:ext>
            </a:extLst>
          </p:cNvPr>
          <p:cNvSpPr/>
          <p:nvPr/>
        </p:nvSpPr>
        <p:spPr>
          <a:xfrm>
            <a:off x="0" y="6758940"/>
            <a:ext cx="18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906CC70-A86C-4F12-BA89-67000C4DD644}"/>
              </a:ext>
            </a:extLst>
          </p:cNvPr>
          <p:cNvGrpSpPr/>
          <p:nvPr/>
        </p:nvGrpSpPr>
        <p:grpSpPr>
          <a:xfrm>
            <a:off x="580101" y="6716950"/>
            <a:ext cx="170329" cy="170329"/>
            <a:chOff x="60142" y="6734880"/>
            <a:chExt cx="170329" cy="170329"/>
          </a:xfrm>
        </p:grpSpPr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B98E3BC7-C310-4B06-8EF8-4524D03254DD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DF68142-149F-4D21-A3E1-1F660D3C5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3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54D16C-304F-4800-9C76-53E130310E48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6A025-2C14-4B0B-97B2-2CF1C2463744}"/>
              </a:ext>
            </a:extLst>
          </p:cNvPr>
          <p:cNvSpPr txBox="1"/>
          <p:nvPr/>
        </p:nvSpPr>
        <p:spPr>
          <a:xfrm>
            <a:off x="654424" y="419637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선정 배경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5A3198-DB5C-4AB1-82A2-1BB29B39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E47CB4-4DEF-4E7E-AD1F-12FB2E0B1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04" t="60343" r="36858" b="10628"/>
          <a:stretch/>
        </p:blipFill>
        <p:spPr>
          <a:xfrm>
            <a:off x="7718480" y="1231842"/>
            <a:ext cx="3044142" cy="199084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0002F1-CC55-4A42-9B2F-1BA858936DFE}"/>
              </a:ext>
            </a:extLst>
          </p:cNvPr>
          <p:cNvGrpSpPr/>
          <p:nvPr/>
        </p:nvGrpSpPr>
        <p:grpSpPr>
          <a:xfrm>
            <a:off x="5706075" y="2356994"/>
            <a:ext cx="792000" cy="132365"/>
            <a:chOff x="5466000" y="1787638"/>
            <a:chExt cx="792000" cy="132365"/>
          </a:xfrm>
        </p:grpSpPr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5E41271-897D-4820-BFF8-A7A1313B70E0}"/>
                </a:ext>
              </a:extLst>
            </p:cNvPr>
            <p:cNvCxnSpPr/>
            <p:nvPr/>
          </p:nvCxnSpPr>
          <p:spPr>
            <a:xfrm>
              <a:off x="5466000" y="1787638"/>
              <a:ext cx="792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55A97EB-996D-4C94-A6EC-65AD17328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6000" y="1920003"/>
              <a:ext cx="792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1539073-B09E-4933-B657-B15F403969ED}"/>
              </a:ext>
            </a:extLst>
          </p:cNvPr>
          <p:cNvSpPr txBox="1"/>
          <p:nvPr/>
        </p:nvSpPr>
        <p:spPr>
          <a:xfrm>
            <a:off x="1706397" y="4877186"/>
            <a:ext cx="243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실시간 검색과 영상 재생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1CB52-44F9-4B0B-A836-9AB6A5472784}"/>
              </a:ext>
            </a:extLst>
          </p:cNvPr>
          <p:cNvSpPr txBox="1"/>
          <p:nvPr/>
        </p:nvSpPr>
        <p:spPr>
          <a:xfrm>
            <a:off x="7340250" y="4096402"/>
            <a:ext cx="44767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IT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기업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통신사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포털 사이트 별 데이터센터 운영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599E49C-BFDE-4598-AF3F-5E78134D9E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2802" y="4163626"/>
            <a:ext cx="206364" cy="182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FC5387-9E97-4DAB-A69C-11B8856CCB68}"/>
              </a:ext>
            </a:extLst>
          </p:cNvPr>
          <p:cNvSpPr txBox="1"/>
          <p:nvPr/>
        </p:nvSpPr>
        <p:spPr>
          <a:xfrm>
            <a:off x="7340250" y="4578327"/>
            <a:ext cx="2644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365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일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, 24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시간 전력 사용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C639D9-BDF3-42B0-9485-D060C2B387D7}"/>
              </a:ext>
            </a:extLst>
          </p:cNvPr>
          <p:cNvSpPr txBox="1"/>
          <p:nvPr/>
        </p:nvSpPr>
        <p:spPr>
          <a:xfrm>
            <a:off x="7340250" y="5063011"/>
            <a:ext cx="4141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발생하는 열을 낮추기 위한 냉각 장치 사용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725C7D1-DC59-484D-9524-D1D835C9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2802" y="4638004"/>
            <a:ext cx="206364" cy="18222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C1B607F-8160-4D43-AACD-3F08BC5717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72802" y="5115141"/>
            <a:ext cx="206364" cy="18222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1668A12-0E98-45A0-A248-4853FC502782}"/>
              </a:ext>
            </a:extLst>
          </p:cNvPr>
          <p:cNvGrpSpPr/>
          <p:nvPr/>
        </p:nvGrpSpPr>
        <p:grpSpPr>
          <a:xfrm>
            <a:off x="440341" y="1302227"/>
            <a:ext cx="4967640" cy="3399617"/>
            <a:chOff x="313276" y="1777264"/>
            <a:chExt cx="5782724" cy="3957422"/>
          </a:xfrm>
        </p:grpSpPr>
        <p:pic>
          <p:nvPicPr>
            <p:cNvPr id="38" name="Picture 2" descr="Watch movie illustration by 没有肚肚的杜杜 for Felic Art on Dribbble">
              <a:extLst>
                <a:ext uri="{FF2B5EF4-FFF2-40B4-BE49-F238E27FC236}">
                  <a16:creationId xmlns:a16="http://schemas.microsoft.com/office/drawing/2014/main" id="{1E089782-9851-4B20-B434-8517B76D0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76" y="3429000"/>
              <a:ext cx="3074248" cy="230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F4229B5-CD32-46F4-97AF-493C7D675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664" t="10421" r="17804" b="12732"/>
            <a:stretch/>
          </p:blipFill>
          <p:spPr>
            <a:xfrm>
              <a:off x="3387524" y="3393696"/>
              <a:ext cx="2708476" cy="2182272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74A8A97-6589-4678-B39F-08629BE0821F}"/>
                </a:ext>
              </a:extLst>
            </p:cNvPr>
            <p:cNvGrpSpPr/>
            <p:nvPr/>
          </p:nvGrpSpPr>
          <p:grpSpPr>
            <a:xfrm>
              <a:off x="2258438" y="1777264"/>
              <a:ext cx="2314937" cy="1721888"/>
              <a:chOff x="1758653" y="1424482"/>
              <a:chExt cx="6551272" cy="4872943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AB000F4-1964-4D1B-B2CD-7356B0B696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ED5957"/>
                  </a:clrFrom>
                  <a:clrTo>
                    <a:srgbClr val="ED5957">
                      <a:alpha val="0"/>
                    </a:srgbClr>
                  </a:clrTo>
                </a:clrChange>
              </a:blip>
              <a:srcRect l="24413" t="7187" r="18270" b="11348"/>
              <a:stretch/>
            </p:blipFill>
            <p:spPr>
              <a:xfrm>
                <a:off x="1758653" y="1424482"/>
                <a:ext cx="6551272" cy="4872943"/>
              </a:xfrm>
              <a:prstGeom prst="snipRound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F97FD1C-6713-4881-A689-BE73A7269483}"/>
                  </a:ext>
                </a:extLst>
              </p:cNvPr>
              <p:cNvSpPr/>
              <p:nvPr/>
            </p:nvSpPr>
            <p:spPr>
              <a:xfrm>
                <a:off x="6095999" y="4699321"/>
                <a:ext cx="929833" cy="497712"/>
              </a:xfrm>
              <a:prstGeom prst="rect">
                <a:avLst/>
              </a:prstGeom>
              <a:solidFill>
                <a:srgbClr val="1911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CAA6E5C-779F-46CA-B062-D4083A9396A9}"/>
              </a:ext>
            </a:extLst>
          </p:cNvPr>
          <p:cNvSpPr txBox="1"/>
          <p:nvPr/>
        </p:nvSpPr>
        <p:spPr>
          <a:xfrm>
            <a:off x="7340250" y="5666798"/>
            <a:ext cx="3553341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5D7D23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이산화탄소를 포함한 온실가스 배출</a:t>
            </a:r>
            <a:r>
              <a:rPr lang="ko-KR" altLang="en-US" sz="1600" b="1" dirty="0">
                <a:solidFill>
                  <a:srgbClr val="980000"/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cs typeface="Nanum Gothic"/>
                <a:sym typeface="Nanum Gothic"/>
              </a:rPr>
              <a:t> </a:t>
            </a:r>
            <a:endParaRPr lang="ko-KR" altLang="en-US" sz="1600" b="1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70FA78C-0656-4DDA-BE71-42BAA2AC0C23}"/>
              </a:ext>
            </a:extLst>
          </p:cNvPr>
          <p:cNvSpPr/>
          <p:nvPr/>
        </p:nvSpPr>
        <p:spPr>
          <a:xfrm>
            <a:off x="6877313" y="5711381"/>
            <a:ext cx="322730" cy="26649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80F12D-16E5-47AB-957D-D0AE3450EB05}"/>
              </a:ext>
            </a:extLst>
          </p:cNvPr>
          <p:cNvSpPr txBox="1"/>
          <p:nvPr/>
        </p:nvSpPr>
        <p:spPr>
          <a:xfrm>
            <a:off x="8030316" y="3303486"/>
            <a:ext cx="243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모든 데이터 보관 〮 전송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DBBFF6-2BBF-40BE-B17D-AED90705789E}"/>
              </a:ext>
            </a:extLst>
          </p:cNvPr>
          <p:cNvSpPr txBox="1"/>
          <p:nvPr/>
        </p:nvSpPr>
        <p:spPr>
          <a:xfrm>
            <a:off x="8021351" y="963673"/>
            <a:ext cx="243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atin typeface="THE정고딕130" panose="02020603020101020101" pitchFamily="18" charset="-127"/>
                <a:ea typeface="THE정고딕130" panose="02020603020101020101" pitchFamily="18" charset="-127"/>
              </a:rPr>
              <a:t>데이터센터</a:t>
            </a:r>
            <a:endParaRPr lang="ko-KR" altLang="en-US" sz="1600" dirty="0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EBD243-F084-4D1E-9BCC-48BC500860CA}"/>
              </a:ext>
            </a:extLst>
          </p:cNvPr>
          <p:cNvSpPr/>
          <p:nvPr/>
        </p:nvSpPr>
        <p:spPr>
          <a:xfrm>
            <a:off x="0" y="6758940"/>
            <a:ext cx="18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D9EA0D3-9091-43FE-9ED7-953F9D7B2587}"/>
              </a:ext>
            </a:extLst>
          </p:cNvPr>
          <p:cNvGrpSpPr/>
          <p:nvPr/>
        </p:nvGrpSpPr>
        <p:grpSpPr>
          <a:xfrm>
            <a:off x="974554" y="6716950"/>
            <a:ext cx="170329" cy="170329"/>
            <a:chOff x="60142" y="6734880"/>
            <a:chExt cx="170329" cy="170329"/>
          </a:xfrm>
        </p:grpSpPr>
        <p:sp>
          <p:nvSpPr>
            <p:cNvPr id="53" name="순서도: 연결자 52">
              <a:extLst>
                <a:ext uri="{FF2B5EF4-FFF2-40B4-BE49-F238E27FC236}">
                  <a16:creationId xmlns:a16="http://schemas.microsoft.com/office/drawing/2014/main" id="{78EBC670-844B-4089-B9C8-2C3DF39CCC13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B8F208C-3808-4FC4-BDBF-A0708F6D8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05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FC6FDBCB-9ED2-4048-90CC-3F0EBC80670D}"/>
              </a:ext>
            </a:extLst>
          </p:cNvPr>
          <p:cNvSpPr/>
          <p:nvPr/>
        </p:nvSpPr>
        <p:spPr>
          <a:xfrm>
            <a:off x="4459201" y="5270184"/>
            <a:ext cx="25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C2E462-E682-48B4-BD6F-D98AB77E8144}"/>
              </a:ext>
            </a:extLst>
          </p:cNvPr>
          <p:cNvSpPr/>
          <p:nvPr/>
        </p:nvSpPr>
        <p:spPr>
          <a:xfrm>
            <a:off x="1668638" y="3497239"/>
            <a:ext cx="2664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54D16C-304F-4800-9C76-53E130310E48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08577D-B4A1-448C-90AA-EF0D5FED30A1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6A025-2C14-4B0B-97B2-2CF1C2463744}"/>
              </a:ext>
            </a:extLst>
          </p:cNvPr>
          <p:cNvSpPr txBox="1"/>
          <p:nvPr/>
        </p:nvSpPr>
        <p:spPr>
          <a:xfrm>
            <a:off x="654424" y="419637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선정 배경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05A3198-DB5C-4AB1-82A2-1BB29B39E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CDFD8B-94E4-46A2-B0A3-133B010FAFCD}"/>
              </a:ext>
            </a:extLst>
          </p:cNvPr>
          <p:cNvSpPr/>
          <p:nvPr/>
        </p:nvSpPr>
        <p:spPr>
          <a:xfrm>
            <a:off x="5093155" y="1769791"/>
            <a:ext cx="1548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74A0A3-403E-4487-B79A-97AFA102B58C}"/>
              </a:ext>
            </a:extLst>
          </p:cNvPr>
          <p:cNvSpPr txBox="1"/>
          <p:nvPr/>
        </p:nvSpPr>
        <p:spPr>
          <a:xfrm>
            <a:off x="1407503" y="1468896"/>
            <a:ext cx="536102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2020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세계 데이터센터 에너지 사용량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조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9730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억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kWh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=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우리나라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전기 사용량의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4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85DD2-88BF-4A8C-AC79-C7F496D0354C}"/>
              </a:ext>
            </a:extLst>
          </p:cNvPr>
          <p:cNvSpPr txBox="1"/>
          <p:nvPr/>
        </p:nvSpPr>
        <p:spPr>
          <a:xfrm>
            <a:off x="1407503" y="2817167"/>
            <a:ext cx="4356803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전체 산업용 전기 소모량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7~8%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의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전력 사용 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=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춘천시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년 사용 전기 소모량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1F5F0-1698-4EB6-B858-E52F212AAE30}"/>
              </a:ext>
            </a:extLst>
          </p:cNvPr>
          <p:cNvSpPr txBox="1"/>
          <p:nvPr/>
        </p:nvSpPr>
        <p:spPr>
          <a:xfrm>
            <a:off x="1407503" y="4232889"/>
            <a:ext cx="82466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전력효율지수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=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데이터센터의 총 전력소모량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/ IT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장비 한 대당 전력소모량 </a:t>
            </a:r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endParaRPr lang="en-US" altLang="ko-KR" sz="1600" dirty="0"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B540EA-6020-4471-9F51-C2AB73823741}"/>
              </a:ext>
            </a:extLst>
          </p:cNvPr>
          <p:cNvGrpSpPr/>
          <p:nvPr/>
        </p:nvGrpSpPr>
        <p:grpSpPr>
          <a:xfrm>
            <a:off x="7501459" y="963673"/>
            <a:ext cx="3619705" cy="2259015"/>
            <a:chOff x="7501459" y="963673"/>
            <a:chExt cx="3619705" cy="225901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AF25A4F-BEBA-4565-B02A-9E6EAAD16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204" t="60343" r="36858" b="10628"/>
            <a:stretch/>
          </p:blipFill>
          <p:spPr>
            <a:xfrm>
              <a:off x="7718480" y="1231842"/>
              <a:ext cx="3044142" cy="199084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DAD2DD-AF79-4AC4-BFFF-C44F78747C8F}"/>
                </a:ext>
              </a:extLst>
            </p:cNvPr>
            <p:cNvSpPr txBox="1"/>
            <p:nvPr/>
          </p:nvSpPr>
          <p:spPr>
            <a:xfrm>
              <a:off x="8021351" y="963673"/>
              <a:ext cx="24384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>
                  <a:latin typeface="THE정고딕130" panose="02020603020101020101" pitchFamily="18" charset="-127"/>
                  <a:ea typeface="THE정고딕130" panose="02020603020101020101" pitchFamily="18" charset="-127"/>
                </a:rPr>
                <a:t>데이터센터</a:t>
              </a:r>
              <a:endParaRPr lang="ko-KR" altLang="en-US" sz="1600" dirty="0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2B8C228-D6E2-4290-9478-A10C3F8C3D9C}"/>
                </a:ext>
              </a:extLst>
            </p:cNvPr>
            <p:cNvGrpSpPr/>
            <p:nvPr/>
          </p:nvGrpSpPr>
          <p:grpSpPr>
            <a:xfrm rot="291660">
              <a:off x="7501459" y="1902734"/>
              <a:ext cx="3619705" cy="793790"/>
              <a:chOff x="7325387" y="2548141"/>
              <a:chExt cx="3619705" cy="7937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E6C9B2-9662-4059-BA17-69207D2FF40F}"/>
                  </a:ext>
                </a:extLst>
              </p:cNvPr>
              <p:cNvSpPr txBox="1"/>
              <p:nvPr/>
            </p:nvSpPr>
            <p:spPr>
              <a:xfrm>
                <a:off x="7380807" y="2634045"/>
                <a:ext cx="356428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전기 먹는 하마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CF0737-244A-4F53-8BFF-3515590B7D53}"/>
                  </a:ext>
                </a:extLst>
              </p:cNvPr>
              <p:cNvSpPr txBox="1"/>
              <p:nvPr/>
            </p:nvSpPr>
            <p:spPr>
              <a:xfrm>
                <a:off x="7334624" y="2606565"/>
                <a:ext cx="356428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40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전기 먹는 하마</a:t>
                </a: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FF359D91-2449-44A4-9392-3AD322645EF9}"/>
                  </a:ext>
                </a:extLst>
              </p:cNvPr>
              <p:cNvSpPr/>
              <p:nvPr/>
            </p:nvSpPr>
            <p:spPr>
              <a:xfrm>
                <a:off x="7325387" y="2548141"/>
                <a:ext cx="3564285" cy="747670"/>
              </a:xfrm>
              <a:prstGeom prst="roundRect">
                <a:avLst/>
              </a:prstGeom>
              <a:no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1EE8D6AA-676E-4758-A4E1-26AEE73B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0153" y="1607484"/>
            <a:ext cx="206364" cy="18222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9EB1665-8BE3-4E5E-B1EE-C18685AED2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440" y="2953860"/>
            <a:ext cx="206364" cy="18222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364A9D5-6135-4BA9-804B-2F3DBFD649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0153" y="4300235"/>
            <a:ext cx="206364" cy="182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8447DBF-DEE7-4D41-BF91-7D7F5D765343}"/>
              </a:ext>
            </a:extLst>
          </p:cNvPr>
          <p:cNvSpPr txBox="1"/>
          <p:nvPr/>
        </p:nvSpPr>
        <p:spPr>
          <a:xfrm>
            <a:off x="1440000" y="4596323"/>
            <a:ext cx="6096000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THE정고딕120" panose="02020603020101020101" pitchFamily="18" charset="-127"/>
              <a:buChar char="-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친환경 데이터센터의 전력효율지수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 1.1~1.3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정도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THE정고딕120" panose="02020603020101020101" pitchFamily="18" charset="-127"/>
              <a:buChar char="-"/>
            </a:pP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미국 데이터센터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1.5~1.8 </a:t>
            </a:r>
            <a:r>
              <a:rPr lang="ko-KR" altLang="en-US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정도</a:t>
            </a:r>
            <a:r>
              <a:rPr lang="en-US" altLang="ko-KR" sz="16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한국 데이터센터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2.66</a:t>
            </a:r>
            <a:r>
              <a:rPr lang="ko-KR" altLang="en-US" sz="1600" b="1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 측정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09EC60-44C7-49CB-B323-1ED1E3944705}"/>
              </a:ext>
            </a:extLst>
          </p:cNvPr>
          <p:cNvSpPr/>
          <p:nvPr/>
        </p:nvSpPr>
        <p:spPr>
          <a:xfrm>
            <a:off x="0" y="6758940"/>
            <a:ext cx="18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190C050-2C65-4DAE-B3C7-18992FD5A7FC}"/>
              </a:ext>
            </a:extLst>
          </p:cNvPr>
          <p:cNvGrpSpPr/>
          <p:nvPr/>
        </p:nvGrpSpPr>
        <p:grpSpPr>
          <a:xfrm>
            <a:off x="1333147" y="6716950"/>
            <a:ext cx="170329" cy="170329"/>
            <a:chOff x="60142" y="6734880"/>
            <a:chExt cx="170329" cy="170329"/>
          </a:xfrm>
        </p:grpSpPr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A16EC95E-9206-49E4-BD4E-776A47E13DCE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A1A447A-A93B-4B9A-A59A-A8135C669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8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92FC6E-E9BB-471D-85DB-CAC4377B4007}"/>
              </a:ext>
            </a:extLst>
          </p:cNvPr>
          <p:cNvGrpSpPr/>
          <p:nvPr/>
        </p:nvGrpSpPr>
        <p:grpSpPr>
          <a:xfrm>
            <a:off x="5896296" y="2877054"/>
            <a:ext cx="5504328" cy="960456"/>
            <a:chOff x="5961531" y="2751367"/>
            <a:chExt cx="5504328" cy="96045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DF395FF-B3E7-4F56-B5EF-4E8E6CB1488D}"/>
                </a:ext>
              </a:extLst>
            </p:cNvPr>
            <p:cNvSpPr/>
            <p:nvPr/>
          </p:nvSpPr>
          <p:spPr>
            <a:xfrm>
              <a:off x="6230469" y="3065932"/>
              <a:ext cx="4572000" cy="1075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744AA-FB6B-430C-9783-8509D6DA3BDD}"/>
                </a:ext>
              </a:extLst>
            </p:cNvPr>
            <p:cNvSpPr txBox="1"/>
            <p:nvPr/>
          </p:nvSpPr>
          <p:spPr>
            <a:xfrm>
              <a:off x="5961531" y="2751367"/>
              <a:ext cx="5504328" cy="9604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ko-KR" altLang="ko-KR" b="1" kern="100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동영상 플랫폼 사용량</a:t>
              </a:r>
              <a:r>
                <a:rPr lang="ko-KR" altLang="ko-KR" kern="100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과 </a:t>
              </a:r>
              <a:r>
                <a:rPr lang="ko-KR" altLang="ko-KR" b="1" kern="100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환경오염</a:t>
              </a:r>
              <a:r>
                <a:rPr lang="ko-KR" altLang="ko-KR" kern="100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 연관성 분석</a:t>
              </a:r>
              <a:r>
                <a:rPr lang="ko-KR" altLang="en-US" kern="100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으로</a:t>
              </a:r>
              <a:r>
                <a:rPr lang="ko-KR" altLang="ko-KR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endParaRPr lang="en-US" altLang="ko-KR" dirty="0"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 latinLnBrk="1">
                <a:lnSpc>
                  <a:spcPct val="150000"/>
                </a:lnSpc>
                <a:spcAft>
                  <a:spcPts val="800"/>
                </a:spcAft>
              </a:pPr>
              <a:r>
                <a:rPr lang="ko-KR" altLang="ko-KR" dirty="0" err="1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개인</a:t>
              </a:r>
              <a:r>
                <a:rPr lang="ko-KR" altLang="en-US" dirty="0" err="1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과</a:t>
              </a:r>
              <a:r>
                <a:rPr lang="ko-KR" altLang="en-US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기업에</a:t>
              </a:r>
              <a:r>
                <a:rPr lang="ko-KR" altLang="ko-KR" dirty="0"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환경 문제에 대한 </a:t>
              </a:r>
              <a:r>
                <a:rPr lang="ko-KR" altLang="ko-KR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경각심</a:t>
              </a:r>
              <a:r>
                <a:rPr lang="en-US" altLang="ko-KR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제고</a:t>
              </a:r>
              <a:endParaRPr lang="ko-KR" altLang="ko-KR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7C44CC0-C590-4ACD-A665-38073D1C5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8706" r="22235" b="14627"/>
          <a:stretch/>
        </p:blipFill>
        <p:spPr>
          <a:xfrm>
            <a:off x="1078248" y="1892668"/>
            <a:ext cx="3975849" cy="34414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D21D66-183C-421A-940E-7415A67E4CB8}"/>
              </a:ext>
            </a:extLst>
          </p:cNvPr>
          <p:cNvSpPr/>
          <p:nvPr/>
        </p:nvSpPr>
        <p:spPr>
          <a:xfrm>
            <a:off x="0" y="6758941"/>
            <a:ext cx="12192000" cy="99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2857F-970F-4049-A7E6-7194A3E9F606}"/>
              </a:ext>
            </a:extLst>
          </p:cNvPr>
          <p:cNvSpPr txBox="1"/>
          <p:nvPr/>
        </p:nvSpPr>
        <p:spPr>
          <a:xfrm>
            <a:off x="654424" y="419637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1. </a:t>
            </a:r>
            <a:r>
              <a:rPr lang="ko-KR" altLang="en-US" sz="1200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선정 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D08AA8-8AFB-4F31-B098-6FC60AA44169}"/>
              </a:ext>
            </a:extLst>
          </p:cNvPr>
          <p:cNvSpPr/>
          <p:nvPr/>
        </p:nvSpPr>
        <p:spPr>
          <a:xfrm>
            <a:off x="0" y="6758940"/>
            <a:ext cx="1800000" cy="990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C14F4E-16D9-42D2-BCE1-643050300E1B}"/>
              </a:ext>
            </a:extLst>
          </p:cNvPr>
          <p:cNvGrpSpPr/>
          <p:nvPr/>
        </p:nvGrpSpPr>
        <p:grpSpPr>
          <a:xfrm>
            <a:off x="1709654" y="6716950"/>
            <a:ext cx="170329" cy="170329"/>
            <a:chOff x="60142" y="6734880"/>
            <a:chExt cx="170329" cy="170329"/>
          </a:xfrm>
        </p:grpSpPr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91954573-DF2A-4375-B043-BAFA665CCED1}"/>
                </a:ext>
              </a:extLst>
            </p:cNvPr>
            <p:cNvSpPr/>
            <p:nvPr/>
          </p:nvSpPr>
          <p:spPr>
            <a:xfrm flipV="1">
              <a:off x="60142" y="6734880"/>
              <a:ext cx="170329" cy="170329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BD55D91-D624-472B-8F7F-52EB1A3D4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1968" t="-15818" r="-1" b="715"/>
            <a:stretch/>
          </p:blipFill>
          <p:spPr>
            <a:xfrm>
              <a:off x="81629" y="6743731"/>
              <a:ext cx="127355" cy="152626"/>
            </a:xfrm>
            <a:prstGeom prst="flowChartConnector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6207CA5-0D0E-4CD1-A852-87EDFF3E6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11669565" y="6255853"/>
            <a:ext cx="506283" cy="50308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3D62DE-9665-4236-ACC1-DE54D4F37F7D}"/>
              </a:ext>
            </a:extLst>
          </p:cNvPr>
          <p:cNvSpPr>
            <a:spLocks/>
          </p:cNvSpPr>
          <p:nvPr/>
        </p:nvSpPr>
        <p:spPr>
          <a:xfrm>
            <a:off x="444558" y="486137"/>
            <a:ext cx="144000" cy="1440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49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F8E93A-7973-4EB7-A1B9-5630E3645975}"/>
              </a:ext>
            </a:extLst>
          </p:cNvPr>
          <p:cNvGrpSpPr/>
          <p:nvPr/>
        </p:nvGrpSpPr>
        <p:grpSpPr>
          <a:xfrm>
            <a:off x="2236693" y="1296915"/>
            <a:ext cx="7718613" cy="4264170"/>
            <a:chOff x="152399" y="152400"/>
            <a:chExt cx="11878235" cy="65621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A1A74F6-9512-493C-BCE9-0049A48A59D0}"/>
                </a:ext>
              </a:extLst>
            </p:cNvPr>
            <p:cNvSpPr/>
            <p:nvPr/>
          </p:nvSpPr>
          <p:spPr>
            <a:xfrm>
              <a:off x="152399" y="152400"/>
              <a:ext cx="11878235" cy="6078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DF6E341-FFF9-4503-BA7E-2FD6E77F5D02}"/>
                </a:ext>
              </a:extLst>
            </p:cNvPr>
            <p:cNvSpPr/>
            <p:nvPr/>
          </p:nvSpPr>
          <p:spPr>
            <a:xfrm>
              <a:off x="152399" y="6230471"/>
              <a:ext cx="11878235" cy="4840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병합 8">
              <a:extLst>
                <a:ext uri="{FF2B5EF4-FFF2-40B4-BE49-F238E27FC236}">
                  <a16:creationId xmlns:a16="http://schemas.microsoft.com/office/drawing/2014/main" id="{1418EE27-CECE-4E59-AD84-03D3059F5C69}"/>
                </a:ext>
              </a:extLst>
            </p:cNvPr>
            <p:cNvSpPr/>
            <p:nvPr/>
          </p:nvSpPr>
          <p:spPr>
            <a:xfrm rot="16200000">
              <a:off x="878540" y="6388844"/>
              <a:ext cx="222107" cy="222107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62DC73D-6354-4628-B960-A237A3784DF1}"/>
                </a:ext>
              </a:extLst>
            </p:cNvPr>
            <p:cNvGrpSpPr/>
            <p:nvPr/>
          </p:nvGrpSpPr>
          <p:grpSpPr>
            <a:xfrm>
              <a:off x="1434354" y="6391835"/>
              <a:ext cx="222107" cy="229353"/>
              <a:chOff x="1264025" y="6320116"/>
              <a:chExt cx="313764" cy="324000"/>
            </a:xfrm>
          </p:grpSpPr>
          <p:sp>
            <p:nvSpPr>
              <p:cNvPr id="10" name="순서도: 병합 9">
                <a:extLst>
                  <a:ext uri="{FF2B5EF4-FFF2-40B4-BE49-F238E27FC236}">
                    <a16:creationId xmlns:a16="http://schemas.microsoft.com/office/drawing/2014/main" id="{571C931C-F74B-4D7B-9BA8-FCE96D8400DD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AB04916E-5297-40DC-AEBB-E105E4710F3A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1C0AC83-2DCE-42F8-8C5B-ED792EF044F2}"/>
                </a:ext>
              </a:extLst>
            </p:cNvPr>
            <p:cNvGrpSpPr/>
            <p:nvPr/>
          </p:nvGrpSpPr>
          <p:grpSpPr>
            <a:xfrm flipH="1">
              <a:off x="322727" y="6391835"/>
              <a:ext cx="222107" cy="229353"/>
              <a:chOff x="1264025" y="6320116"/>
              <a:chExt cx="313764" cy="324000"/>
            </a:xfrm>
          </p:grpSpPr>
          <p:sp>
            <p:nvSpPr>
              <p:cNvPr id="14" name="순서도: 병합 13">
                <a:extLst>
                  <a:ext uri="{FF2B5EF4-FFF2-40B4-BE49-F238E27FC236}">
                    <a16:creationId xmlns:a16="http://schemas.microsoft.com/office/drawing/2014/main" id="{C49BCE19-D687-4CCD-B2E1-EA1FEA3EF2E8}"/>
                  </a:ext>
                </a:extLst>
              </p:cNvPr>
              <p:cNvSpPr/>
              <p:nvPr/>
            </p:nvSpPr>
            <p:spPr>
              <a:xfrm rot="16200000">
                <a:off x="1264025" y="6320116"/>
                <a:ext cx="313764" cy="313764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9A8D4BD-B7E2-410E-96B2-2A141713EC5C}"/>
                  </a:ext>
                </a:extLst>
              </p:cNvPr>
              <p:cNvCxnSpPr/>
              <p:nvPr/>
            </p:nvCxnSpPr>
            <p:spPr>
              <a:xfrm>
                <a:off x="1577789" y="6320116"/>
                <a:ext cx="0" cy="324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순서도: 연결자 15">
              <a:extLst>
                <a:ext uri="{FF2B5EF4-FFF2-40B4-BE49-F238E27FC236}">
                  <a16:creationId xmlns:a16="http://schemas.microsoft.com/office/drawing/2014/main" id="{9721AA06-118A-41C2-A884-7ED04944CC30}"/>
                </a:ext>
              </a:extLst>
            </p:cNvPr>
            <p:cNvSpPr/>
            <p:nvPr/>
          </p:nvSpPr>
          <p:spPr>
            <a:xfrm>
              <a:off x="5360894" y="2693894"/>
              <a:ext cx="1470212" cy="1470212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병합 16">
              <a:extLst>
                <a:ext uri="{FF2B5EF4-FFF2-40B4-BE49-F238E27FC236}">
                  <a16:creationId xmlns:a16="http://schemas.microsoft.com/office/drawing/2014/main" id="{3EF133AB-7B61-4150-8CEC-BC974BB4A1D2}"/>
                </a:ext>
              </a:extLst>
            </p:cNvPr>
            <p:cNvSpPr/>
            <p:nvPr/>
          </p:nvSpPr>
          <p:spPr>
            <a:xfrm rot="16200000">
              <a:off x="5839435" y="3090046"/>
              <a:ext cx="677907" cy="677907"/>
            </a:xfrm>
            <a:prstGeom prst="flowChartMerg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A7300C-DE73-470B-8967-150153B90FA9}"/>
                </a:ext>
              </a:extLst>
            </p:cNvPr>
            <p:cNvCxnSpPr>
              <a:cxnSpLocks/>
            </p:cNvCxnSpPr>
            <p:nvPr/>
          </p:nvCxnSpPr>
          <p:spPr>
            <a:xfrm>
              <a:off x="331691" y="6113082"/>
              <a:ext cx="1152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36E8DE-F84A-4E4A-8259-6B0DD0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86" b="99837" l="35131" r="92484">
                        <a14:foregroundMark x1="62745" y1="97712" x2="62745" y2="97712"/>
                        <a14:foregroundMark x1="46732" y1="65033" x2="47543" y2="67778"/>
                        <a14:foregroundMark x1="72222" y1="98529" x2="72222" y2="98529"/>
                        <a14:foregroundMark x1="64052" y1="98203" x2="65196" y2="99837"/>
                        <a14:foregroundMark x1="81699" y1="94444" x2="84967" y2="93954"/>
                        <a14:foregroundMark x1="84967" y1="93954" x2="87908" y2="99837"/>
                        <a14:foregroundMark x1="84314" y1="95261" x2="84314" y2="99837"/>
                        <a14:foregroundMark x1="85294" y1="98203" x2="66176" y2="98203"/>
                        <a14:backgroundMark x1="54085" y1="51961" x2="56699" y2="59967"/>
                        <a14:backgroundMark x1="56699" y1="59967" x2="66667" y2="64706"/>
                        <a14:backgroundMark x1="66667" y1="64706" x2="72549" y2="61438"/>
                        <a14:backgroundMark x1="46465" y1="76388" x2="39869" y2="76144"/>
                        <a14:backgroundMark x1="39869" y1="76144" x2="36765" y2="75163"/>
                        <a14:backgroundMark x1="46242" y1="68301" x2="51307" y2="80229"/>
                      </a14:backgroundRemoval>
                    </a14:imgEffect>
                  </a14:imgLayer>
                </a14:imgProps>
              </a:ext>
            </a:extLst>
          </a:blip>
          <a:srcRect l="28009" t="41619" r="11130" b="-442"/>
          <a:stretch/>
        </p:blipFill>
        <p:spPr>
          <a:xfrm>
            <a:off x="5859946" y="3522282"/>
            <a:ext cx="2652721" cy="25639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CCFBBE-48CF-4251-8428-941B1EC08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8061" t="-69" r="21688" b="38438"/>
          <a:stretch/>
        </p:blipFill>
        <p:spPr>
          <a:xfrm>
            <a:off x="9569759" y="726145"/>
            <a:ext cx="574396" cy="570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3006A-068E-47BD-869B-B07AF0C747C3}"/>
              </a:ext>
            </a:extLst>
          </p:cNvPr>
          <p:cNvSpPr txBox="1"/>
          <p:nvPr/>
        </p:nvSpPr>
        <p:spPr>
          <a:xfrm>
            <a:off x="5937795" y="323245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</a:t>
            </a:r>
            <a:endParaRPr lang="ko-KR" altLang="en-US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45CEA-616F-45B7-BDED-F2FEA2140974}"/>
              </a:ext>
            </a:extLst>
          </p:cNvPr>
          <p:cNvSpPr txBox="1"/>
          <p:nvPr/>
        </p:nvSpPr>
        <p:spPr>
          <a:xfrm>
            <a:off x="4397188" y="2293690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 변수 설명</a:t>
            </a:r>
            <a:endParaRPr lang="en-US" altLang="ko-KR" b="1" spc="3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CE258C-CD92-4AC5-BE98-1519612379B3}"/>
              </a:ext>
            </a:extLst>
          </p:cNvPr>
          <p:cNvCxnSpPr>
            <a:cxnSpLocks/>
          </p:cNvCxnSpPr>
          <p:nvPr/>
        </p:nvCxnSpPr>
        <p:spPr>
          <a:xfrm>
            <a:off x="2345645" y="5170234"/>
            <a:ext cx="10800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92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2225</Words>
  <Application>Microsoft Office PowerPoint</Application>
  <PresentationFormat>와이드스크린</PresentationFormat>
  <Paragraphs>470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맑은 고딕</vt:lpstr>
      <vt:lpstr>THE왼손잡이</vt:lpstr>
      <vt:lpstr>Cambria Math</vt:lpstr>
      <vt:lpstr>타이포_쌍문동 B</vt:lpstr>
      <vt:lpstr>1훈하얀고양이 R</vt:lpstr>
      <vt:lpstr>Tw Cen MT Condensed Extra Bold</vt:lpstr>
      <vt:lpstr>THE정고딕120</vt:lpstr>
      <vt:lpstr>조선일보명조</vt:lpstr>
      <vt:lpstr>나눔바른고딕OTF Light</vt:lpstr>
      <vt:lpstr>Arial</vt:lpstr>
      <vt:lpstr>THE정고딕140</vt:lpstr>
      <vt:lpstr>THE정고딕130</vt:lpstr>
      <vt:lpstr>나눔바른고딕</vt:lpstr>
      <vt:lpstr>나눔바른고딕OTF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haneulj0510@gmail.com</dc:creator>
  <cp:lastModifiedBy>haneulj0510@gmail.com</cp:lastModifiedBy>
  <cp:revision>25</cp:revision>
  <dcterms:created xsi:type="dcterms:W3CDTF">2021-04-27T03:37:50Z</dcterms:created>
  <dcterms:modified xsi:type="dcterms:W3CDTF">2021-04-27T07:17:44Z</dcterms:modified>
</cp:coreProperties>
</file>